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Lst>
  <p:notesMasterIdLst>
    <p:notesMasterId r:id="rId90"/>
  </p:notesMasterIdLst>
  <p:handoutMasterIdLst>
    <p:handoutMasterId r:id="rId91"/>
  </p:handoutMasterIdLst>
  <p:sldIdLst>
    <p:sldId id="594" r:id="rId3"/>
    <p:sldId id="595" r:id="rId4"/>
    <p:sldId id="609" r:id="rId5"/>
    <p:sldId id="375" r:id="rId6"/>
    <p:sldId id="610" r:id="rId7"/>
    <p:sldId id="611" r:id="rId8"/>
    <p:sldId id="612" r:id="rId9"/>
    <p:sldId id="479" r:id="rId10"/>
    <p:sldId id="395" r:id="rId11"/>
    <p:sldId id="544" r:id="rId12"/>
    <p:sldId id="396" r:id="rId13"/>
    <p:sldId id="397" r:id="rId14"/>
    <p:sldId id="392" r:id="rId15"/>
    <p:sldId id="393" r:id="rId16"/>
    <p:sldId id="665" r:id="rId17"/>
    <p:sldId id="666" r:id="rId18"/>
    <p:sldId id="667" r:id="rId19"/>
    <p:sldId id="502" r:id="rId20"/>
    <p:sldId id="475" r:id="rId21"/>
    <p:sldId id="476" r:id="rId22"/>
    <p:sldId id="389" r:id="rId23"/>
    <p:sldId id="379" r:id="rId24"/>
    <p:sldId id="398" r:id="rId25"/>
    <p:sldId id="399" r:id="rId26"/>
    <p:sldId id="400" r:id="rId27"/>
    <p:sldId id="490" r:id="rId28"/>
    <p:sldId id="404" r:id="rId29"/>
    <p:sldId id="406" r:id="rId30"/>
    <p:sldId id="485" r:id="rId31"/>
    <p:sldId id="541" r:id="rId32"/>
    <p:sldId id="542" r:id="rId33"/>
    <p:sldId id="543" r:id="rId34"/>
    <p:sldId id="407" r:id="rId35"/>
    <p:sldId id="409" r:id="rId36"/>
    <p:sldId id="484" r:id="rId37"/>
    <p:sldId id="411" r:id="rId38"/>
    <p:sldId id="412" r:id="rId39"/>
    <p:sldId id="414" r:id="rId40"/>
    <p:sldId id="416" r:id="rId41"/>
    <p:sldId id="569" r:id="rId42"/>
    <p:sldId id="417" r:id="rId43"/>
    <p:sldId id="534" r:id="rId44"/>
    <p:sldId id="519" r:id="rId45"/>
    <p:sldId id="571" r:id="rId46"/>
    <p:sldId id="512" r:id="rId47"/>
    <p:sldId id="513" r:id="rId48"/>
    <p:sldId id="514" r:id="rId49"/>
    <p:sldId id="516" r:id="rId50"/>
    <p:sldId id="517" r:id="rId51"/>
    <p:sldId id="613" r:id="rId52"/>
    <p:sldId id="614" r:id="rId53"/>
    <p:sldId id="615" r:id="rId54"/>
    <p:sldId id="617" r:id="rId55"/>
    <p:sldId id="618" r:id="rId56"/>
    <p:sldId id="619" r:id="rId57"/>
    <p:sldId id="622" r:id="rId58"/>
    <p:sldId id="627" r:id="rId59"/>
    <p:sldId id="628" r:id="rId60"/>
    <p:sldId id="629" r:id="rId61"/>
    <p:sldId id="630" r:id="rId62"/>
    <p:sldId id="631" r:id="rId63"/>
    <p:sldId id="632" r:id="rId64"/>
    <p:sldId id="633" r:id="rId65"/>
    <p:sldId id="634" r:id="rId66"/>
    <p:sldId id="635" r:id="rId67"/>
    <p:sldId id="636" r:id="rId68"/>
    <p:sldId id="637" r:id="rId69"/>
    <p:sldId id="638" r:id="rId70"/>
    <p:sldId id="639" r:id="rId71"/>
    <p:sldId id="644" r:id="rId72"/>
    <p:sldId id="645" r:id="rId73"/>
    <p:sldId id="646" r:id="rId74"/>
    <p:sldId id="648" r:id="rId75"/>
    <p:sldId id="649" r:id="rId76"/>
    <p:sldId id="650" r:id="rId77"/>
    <p:sldId id="664" r:id="rId78"/>
    <p:sldId id="652" r:id="rId79"/>
    <p:sldId id="653" r:id="rId80"/>
    <p:sldId id="654" r:id="rId81"/>
    <p:sldId id="655" r:id="rId82"/>
    <p:sldId id="656" r:id="rId83"/>
    <p:sldId id="657" r:id="rId84"/>
    <p:sldId id="658" r:id="rId85"/>
    <p:sldId id="659" r:id="rId86"/>
    <p:sldId id="661" r:id="rId87"/>
    <p:sldId id="663" r:id="rId88"/>
    <p:sldId id="647" r:id="rId89"/>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66FF"/>
    <a:srgbClr val="A9B418"/>
    <a:srgbClr val="E0917C"/>
    <a:srgbClr val="990099"/>
    <a:srgbClr val="BB77E5"/>
    <a:srgbClr val="F9B7B7"/>
    <a:srgbClr val="BCF4C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5146" autoAdjust="0"/>
  </p:normalViewPr>
  <p:slideViewPr>
    <p:cSldViewPr snapToObjects="1">
      <p:cViewPr>
        <p:scale>
          <a:sx n="75" d="100"/>
          <a:sy n="75" d="100"/>
        </p:scale>
        <p:origin x="-123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4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AU"/>
          </a:p>
        </p:txBody>
      </p:sp>
      <p:sp>
        <p:nvSpPr>
          <p:cNvPr id="3215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AU"/>
          </a:p>
        </p:txBody>
      </p:sp>
      <p:sp>
        <p:nvSpPr>
          <p:cNvPr id="3215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AU"/>
          </a:p>
        </p:txBody>
      </p:sp>
      <p:sp>
        <p:nvSpPr>
          <p:cNvPr id="3215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22460A1-3E4A-464D-AD85-00B047C5176D}" type="slidenum">
              <a:rPr lang="en-AU"/>
              <a:pPr>
                <a:defRPr/>
              </a:pPr>
              <a:t>‹#›</a:t>
            </a:fld>
            <a:endParaRPr lang="en-AU"/>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549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198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49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49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549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2A1947D-E413-4395-A8D0-CF9B81BA1F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6175" y="684213"/>
            <a:ext cx="4570413"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lIns="99009" tIns="49504" rIns="99009" bIns="49504" numCol="1" anchor="t" anchorCtr="0" compatLnSpc="1">
            <a:prstTxWarp prst="textNoShape">
              <a:avLst/>
            </a:prstTxWarp>
          </a:bodyPr>
          <a:lstStyle/>
          <a:p>
            <a:pPr>
              <a:spcBef>
                <a:spcPct val="0"/>
              </a:spcBef>
            </a:pPr>
            <a:endParaRPr lang="en-US" dirty="0"/>
          </a:p>
        </p:txBody>
      </p:sp>
      <p:sp>
        <p:nvSpPr>
          <p:cNvPr id="46084" name="Slide Number Placeholder 3"/>
          <p:cNvSpPr txBox="1">
            <a:spLocks noGrp="1"/>
          </p:cNvSpPr>
          <p:nvPr/>
        </p:nvSpPr>
        <p:spPr bwMode="auto">
          <a:xfrm>
            <a:off x="3884818" y="8685984"/>
            <a:ext cx="2972119" cy="455974"/>
          </a:xfrm>
          <a:prstGeom prst="rect">
            <a:avLst/>
          </a:prstGeom>
          <a:noFill/>
          <a:ln w="9525">
            <a:noFill/>
            <a:miter lim="800000"/>
            <a:headEnd/>
            <a:tailEnd/>
          </a:ln>
        </p:spPr>
        <p:txBody>
          <a:bodyPr lIns="99009" tIns="49504" rIns="99009" bIns="49504" anchor="b"/>
          <a:lstStyle/>
          <a:p>
            <a:pPr algn="r"/>
            <a:fld id="{9825E17E-E133-45B7-B7D2-C0715C7DDB88}" type="slidenum">
              <a:rPr lang="en-US" sz="1300">
                <a:cs typeface="Arial" charset="0"/>
              </a:rPr>
              <a:pPr algn="r"/>
              <a:t>1</a:t>
            </a:fld>
            <a:endParaRPr lang="en-US" sz="1300" dirty="0">
              <a:cs typeface="Arial" charset="0"/>
            </a:endParaRPr>
          </a:p>
        </p:txBody>
      </p:sp>
      <p:sp>
        <p:nvSpPr>
          <p:cNvPr id="46085" name="Date Placeholder 4"/>
          <p:cNvSpPr txBox="1">
            <a:spLocks noGrp="1"/>
          </p:cNvSpPr>
          <p:nvPr/>
        </p:nvSpPr>
        <p:spPr bwMode="auto">
          <a:xfrm>
            <a:off x="3884818" y="0"/>
            <a:ext cx="2972119" cy="458018"/>
          </a:xfrm>
          <a:prstGeom prst="rect">
            <a:avLst/>
          </a:prstGeom>
          <a:noFill/>
          <a:ln w="9525">
            <a:noFill/>
            <a:miter lim="800000"/>
            <a:headEnd/>
            <a:tailEnd/>
          </a:ln>
        </p:spPr>
        <p:txBody>
          <a:bodyPr lIns="99009" tIns="49504" rIns="99009" bIns="49504"/>
          <a:lstStyle/>
          <a:p>
            <a:pPr algn="r"/>
            <a:r>
              <a:rPr lang="en-US" sz="1300" dirty="0">
                <a:cs typeface="Arial" charset="0"/>
              </a:rPr>
              <a:t>03/11/2011</a:t>
            </a:r>
          </a:p>
        </p:txBody>
      </p:sp>
      <p:sp>
        <p:nvSpPr>
          <p:cNvPr id="46086" name="Footer Placeholder 5"/>
          <p:cNvSpPr txBox="1">
            <a:spLocks noGrp="1"/>
          </p:cNvSpPr>
          <p:nvPr/>
        </p:nvSpPr>
        <p:spPr bwMode="auto">
          <a:xfrm>
            <a:off x="1" y="8685984"/>
            <a:ext cx="2972119" cy="455974"/>
          </a:xfrm>
          <a:prstGeom prst="rect">
            <a:avLst/>
          </a:prstGeom>
          <a:noFill/>
          <a:ln w="9525">
            <a:noFill/>
            <a:miter lim="800000"/>
            <a:headEnd/>
            <a:tailEnd/>
          </a:ln>
        </p:spPr>
        <p:txBody>
          <a:bodyPr lIns="99009" tIns="49504" rIns="99009" bIns="49504" anchor="b"/>
          <a:lstStyle/>
          <a:p>
            <a:r>
              <a:rPr lang="en-US" sz="1300" dirty="0" err="1">
                <a:cs typeface="Arial" charset="0"/>
              </a:rPr>
              <a:t>Thiagarajar</a:t>
            </a:r>
            <a:r>
              <a:rPr lang="en-US" sz="1300" dirty="0">
                <a:cs typeface="Arial" charset="0"/>
              </a:rPr>
              <a:t> College of Engineering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7D27203D-7B4C-45AB-9D54-1D09AE832782}" type="slidenum">
              <a:rPr lang="en-US" smtClean="0"/>
              <a:pPr/>
              <a:t>12</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6F25BAB4-A70B-4759-9246-9618B06A8491}" type="slidenum">
              <a:rPr lang="en-US" smtClean="0"/>
              <a:pPr/>
              <a:t>21</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42566DB-D1AE-47C0-BCDB-BA01CED0EEE8}" type="slidenum">
              <a:rPr lang="en-US" smtClean="0"/>
              <a:pPr/>
              <a:t>22</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93B3706-8BCC-4700-A6BE-A203E4AD9617}" type="slidenum">
              <a:rPr lang="en-US" smtClean="0"/>
              <a:pPr/>
              <a:t>23</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572976B-22EE-4F5F-B553-D2442E3A1938}" type="slidenum">
              <a:rPr lang="en-US" smtClean="0"/>
              <a:pPr/>
              <a:t>24</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26A6359A-7C2D-408B-A061-DD8CCEEF2729}" type="slidenum">
              <a:rPr lang="en-US" smtClean="0"/>
              <a:pPr/>
              <a:t>25</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57E8D05D-5DA2-4C81-B13B-FB301F543448}" type="slidenum">
              <a:rPr lang="en-IN" smtClean="0"/>
              <a:pPr/>
              <a:t>26</a:t>
            </a:fld>
            <a:endParaRPr lang="en-IN"/>
          </a:p>
        </p:txBody>
      </p:sp>
      <p:sp>
        <p:nvSpPr>
          <p:cNvPr id="136195" name="Rectangle 2"/>
          <p:cNvSpPr>
            <a:spLocks noGrp="1" noRot="1" noChangeAspect="1" noTextEdit="1"/>
          </p:cNvSpPr>
          <p:nvPr>
            <p:ph type="sldImg"/>
          </p:nvPr>
        </p:nvSpPr>
        <p:spPr>
          <a:ln/>
        </p:spPr>
      </p:sp>
      <p:sp>
        <p:nvSpPr>
          <p:cNvPr id="136196" name="Rectangle 3"/>
          <p:cNvSpPr>
            <a:spLocks noGrp="1"/>
          </p:cNvSpPr>
          <p:nvPr>
            <p:ph type="body" idx="1"/>
          </p:nvPr>
        </p:nvSpPr>
        <p:spPr>
          <a:noFill/>
          <a:ln/>
        </p:spPr>
        <p:txBody>
          <a:bodyPr lIns="91431" tIns="45716" rIns="91431" bIns="45716"/>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A8596355-B64A-4088-8055-335260F82026}" type="slidenum">
              <a:rPr lang="en-US" smtClean="0"/>
              <a:pPr/>
              <a:t>27</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3B44282D-D2E6-4607-8D2C-BFFD04665B9F}" type="slidenum">
              <a:rPr lang="en-US" smtClean="0"/>
              <a:pPr/>
              <a:t>28</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BF23A09D-C941-45DB-937D-3DF4D69DB682}" type="slidenum">
              <a:rPr lang="en-US" smtClean="0"/>
              <a:pPr/>
              <a:t>30</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923F8DE-0826-4B5A-BAF3-D4440B2407E3}" type="slidenum">
              <a:rPr lang="en-US" smtClean="0"/>
              <a:pPr/>
              <a:t>2</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C001AB18-FD59-45B9-8E2A-851D51F286F7}" type="slidenum">
              <a:rPr lang="en-US" smtClean="0"/>
              <a:pPr/>
              <a:t>31</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6F184989-F6ED-4566-B765-CCA666156CF8}" type="slidenum">
              <a:rPr lang="en-US" smtClean="0"/>
              <a:pPr/>
              <a:t>32</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4799778-E47B-402B-AF24-E51333291AE2}" type="slidenum">
              <a:rPr lang="en-US" smtClean="0"/>
              <a:pPr/>
              <a:t>33</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560F6E9-FA97-46E1-AB13-2AAC4A70193C}" type="slidenum">
              <a:rPr lang="en-US" smtClean="0"/>
              <a:pPr/>
              <a:t>34</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F2702046-9B82-4782-B30E-D8342C0DB5A9}" type="slidenum">
              <a:rPr lang="en-US" smtClean="0"/>
              <a:pPr/>
              <a:t>36</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B13D696F-16C9-4A7D-92CA-AB6E7AFC7FB4}" type="slidenum">
              <a:rPr lang="en-US" smtClean="0"/>
              <a:pPr/>
              <a:t>37</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A069E24C-3EF9-4807-A6E3-5C3ED8409AB2}" type="slidenum">
              <a:rPr lang="en-US" smtClean="0"/>
              <a:pPr/>
              <a:t>38</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BECE7CE1-F010-4363-99C5-C6C09694425B}" type="slidenum">
              <a:rPr lang="en-US" smtClean="0"/>
              <a:pPr/>
              <a:t>39</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7741A8B-2E85-4C7A-AF85-77C1FE7BE25D}" type="slidenum">
              <a:rPr lang="en-US" smtClean="0"/>
              <a:pPr/>
              <a:t>41</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1DA62B3A-50B0-4C9F-98C4-A7D514593232}" type="slidenum">
              <a:rPr lang="en-US" smtClean="0"/>
              <a:pPr/>
              <a:t>43</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94BFC1E-C182-4051-A132-0C74DE8D9A1C}" type="slidenum">
              <a:rPr lang="en-US" smtClean="0"/>
              <a:pPr/>
              <a:t>4</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1344D28D-A62D-4607-BB47-96CCEBFE012D}" type="slidenum">
              <a:rPr lang="en-US" smtClean="0"/>
              <a:pPr/>
              <a:t>44</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6950D16F-C94B-4F7D-8F8C-6E5388FE5D36}" type="slidenum">
              <a:rPr lang="en-IN" smtClean="0"/>
              <a:pPr/>
              <a:t>48</a:t>
            </a:fld>
            <a:endParaRPr lang="en-IN"/>
          </a:p>
        </p:txBody>
      </p:sp>
      <p:sp>
        <p:nvSpPr>
          <p:cNvPr id="1566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defTabSz="923925"/>
            <a:fld id="{67163B88-BCCD-49E9-864B-0FC5FB039080}" type="slidenum">
              <a:rPr lang="en-US" sz="1200"/>
              <a:pPr algn="r" defTabSz="923925"/>
              <a:t>48</a:t>
            </a:fld>
            <a:endParaRPr lang="en-US" sz="1200"/>
          </a:p>
        </p:txBody>
      </p:sp>
      <p:sp>
        <p:nvSpPr>
          <p:cNvPr id="156676"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3168" tIns="46584" rIns="93168" bIns="46584" anchor="b"/>
          <a:lstStyle/>
          <a:p>
            <a:pPr algn="r" defTabSz="860425"/>
            <a:fld id="{60FC6422-1FDA-4699-BF07-D573072A6128}" type="slidenum">
              <a:rPr lang="en-US" sz="1200">
                <a:latin typeface="Calibri" pitchFamily="34" charset="0"/>
              </a:rPr>
              <a:pPr algn="r" defTabSz="860425"/>
              <a:t>48</a:t>
            </a:fld>
            <a:endParaRPr lang="en-US" sz="1200">
              <a:latin typeface="Calibri" pitchFamily="34" charset="0"/>
            </a:endParaRPr>
          </a:p>
        </p:txBody>
      </p:sp>
      <p:sp>
        <p:nvSpPr>
          <p:cNvPr id="156677" name="Rectangle 2"/>
          <p:cNvSpPr>
            <a:spLocks noGrp="1" noRot="1" noChangeAspect="1" noChangeArrowheads="1" noTextEdit="1"/>
          </p:cNvSpPr>
          <p:nvPr>
            <p:ph type="sldImg"/>
          </p:nvPr>
        </p:nvSpPr>
        <p:spPr>
          <a:xfrm>
            <a:off x="1144588" y="685800"/>
            <a:ext cx="4570412" cy="3427413"/>
          </a:xfrm>
          <a:ln/>
        </p:spPr>
      </p:sp>
      <p:sp>
        <p:nvSpPr>
          <p:cNvPr id="156678" name="Rectangle 3"/>
          <p:cNvSpPr>
            <a:spLocks noGrp="1" noChangeArrowheads="1"/>
          </p:cNvSpPr>
          <p:nvPr>
            <p:ph type="body" idx="1"/>
          </p:nvPr>
        </p:nvSpPr>
        <p:spPr>
          <a:xfrm>
            <a:off x="914400" y="4344988"/>
            <a:ext cx="5029200" cy="4113212"/>
          </a:xfrm>
          <a:noFill/>
          <a:ln/>
        </p:spPr>
        <p:txBody>
          <a:bodyPr lIns="91431" tIns="45716" rIns="91431" bIns="45716"/>
          <a:lstStyle/>
          <a:p>
            <a:pPr eaLnBrk="1" hangingPunct="1">
              <a:spcBef>
                <a:spcPct val="0"/>
              </a:spcBef>
            </a:pPr>
            <a:endParaRPr lang="ms-MY"/>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2A1947D-E413-4395-A8D0-CF9B81BA1FCA}" type="slidenum">
              <a:rPr lang="en-US" smtClean="0"/>
              <a:pPr>
                <a:defRPr/>
              </a:pPr>
              <a:t>70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04C1813-CB5A-400F-BF50-6CA2E57C09EC}" type="slidenum">
              <a:rPr lang="en-US" smtClean="0">
                <a:latin typeface="Arial" pitchFamily="34" charset="0"/>
              </a:rPr>
              <a:pPr/>
              <a:t>87</a:t>
            </a:fld>
            <a:endParaRPr lang="en-US">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pitchFamily="34" charset="0"/>
            </a:endParaRPr>
          </a:p>
        </p:txBody>
      </p:sp>
      <p:sp>
        <p:nvSpPr>
          <p:cNvPr id="44037" name="Footer Placeholder 4"/>
          <p:cNvSpPr>
            <a:spLocks noGrp="1"/>
          </p:cNvSpPr>
          <p:nvPr>
            <p:ph type="ftr" sz="quarter" idx="4"/>
          </p:nvPr>
        </p:nvSpPr>
        <p:spPr>
          <a:noFill/>
        </p:spPr>
        <p:txBody>
          <a:bodyPr/>
          <a:lstStyle/>
          <a:p>
            <a:r>
              <a:rPr lang="en-US">
                <a:latin typeface="Arial" pitchFamily="34" charset="0"/>
              </a:rPr>
              <a:t>Evolutionary Computation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98F98A3-979C-4149-B4D2-EF046FA934C4}" type="slidenum">
              <a:rPr lang="en-US" smtClean="0"/>
              <a:pPr/>
              <a:t>5</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xmlns="" val="2711624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98F98A3-979C-4149-B4D2-EF046FA934C4}" type="slidenum">
              <a:rPr lang="en-US" smtClean="0"/>
              <a:pPr/>
              <a:t>6</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xmlns="" val="39066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98F98A3-979C-4149-B4D2-EF046FA934C4}" type="slidenum">
              <a:rPr lang="en-US" smtClean="0"/>
              <a:pPr/>
              <a:t>7</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xmlns="" val="392947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98F98A3-979C-4149-B4D2-EF046FA934C4}" type="slidenum">
              <a:rPr lang="en-US" smtClean="0"/>
              <a:pPr/>
              <a:t>8</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108F546-AD49-4D46-A497-D97EB119C307}" type="slidenum">
              <a:rPr lang="en-US" smtClean="0"/>
              <a:pPr/>
              <a:t>9</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4D2DE08-B0DC-41C5-8854-0516A43B1FAB}" type="slidenum">
              <a:rPr lang="en-US" smtClean="0"/>
              <a:pPr/>
              <a:t>11</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0B52C98-85CD-4669-AE64-96FB3385CBCC}" type="datetime5">
              <a:rPr lang="en-US"/>
              <a:pPr>
                <a:defRPr/>
              </a:pPr>
              <a:t>29-Dec-23</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t> </a:t>
            </a:r>
            <a:fld id="{8DF6B49F-E600-4BFE-854A-EB5D55F5E14E}"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0B93A84-FE9F-45B2-8250-9FC663904456}" type="datetime5">
              <a:rPr lang="en-US"/>
              <a:pPr>
                <a:defRPr/>
              </a:pPr>
              <a:t>29-Dec-23</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t> </a:t>
            </a:r>
            <a:fld id="{AC2C5313-B81B-4457-83A8-31E2234A0452}"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336EB85-1AEA-4ADF-ABA0-81F236B9538D}" type="datetime5">
              <a:rPr lang="en-US"/>
              <a:pPr>
                <a:defRPr/>
              </a:pPr>
              <a:t>29-Dec-23</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t> </a:t>
            </a:r>
            <a:fld id="{C0A5531B-A9EC-4529-9065-BF1135A9AF46}"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3781425" cy="3773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91025" y="1600200"/>
            <a:ext cx="3781425" cy="3773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3EFF897-4C59-41BB-9916-62D1686AFC28}" type="datetime5">
              <a:rPr lang="en-US"/>
              <a:pPr>
                <a:defRPr/>
              </a:pPr>
              <a:t>29-Dec-23</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t> </a:t>
            </a:r>
            <a:fld id="{0F226DF6-3A69-4894-A1EB-E305ED2B4901}"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7715250" cy="3773488"/>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A4236400-27CF-4D66-BA04-D8D5C9F17709}" type="datetime5">
              <a:rPr lang="en-US"/>
              <a:pPr>
                <a:defRPr/>
              </a:pPr>
              <a:t>29-Dec-23</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t> </a:t>
            </a:r>
            <a:fld id="{B4CD9B3C-576E-4DE4-BAA1-7DDEF4ADAFAA}"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descr="tc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smtClean="0"/>
            </a:lvl1pPr>
          </a:lstStyle>
          <a:p>
            <a:pPr>
              <a:defRPr/>
            </a:pPr>
            <a:fld id="{AC238D70-FFB5-4B44-8B97-D5B69946F0CD}" type="datetime4">
              <a:rPr lang="en-US" smtClean="0"/>
              <a:pPr>
                <a:defRPr/>
              </a:pPr>
              <a:t>December 29, 2023</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smtClean="0"/>
            </a:lvl1pPr>
          </a:lstStyle>
          <a:p>
            <a:pPr>
              <a:defRPr/>
            </a:pPr>
            <a:r>
              <a:rPr lang="en-IN"/>
              <a:t>Thiagarajar College of Engineering</a:t>
            </a:r>
            <a:endParaRPr lang="en-US"/>
          </a:p>
        </p:txBody>
      </p:sp>
      <p:sp>
        <p:nvSpPr>
          <p:cNvPr id="5" name="Slide Number Placeholder 5"/>
          <p:cNvSpPr>
            <a:spLocks noGrp="1"/>
          </p:cNvSpPr>
          <p:nvPr>
            <p:ph type="sldNum" sz="quarter" idx="12"/>
          </p:nvPr>
        </p:nvSpPr>
        <p:spPr/>
        <p:txBody>
          <a:bodyPr/>
          <a:lstStyle>
            <a:lvl1pPr>
              <a:defRPr/>
            </a:lvl1pPr>
          </a:lstStyle>
          <a:p>
            <a:pPr>
              <a:defRPr/>
            </a:pPr>
            <a:fld id="{35FE99B9-6935-4D8C-8818-B5AE518B85F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A287AC04-EF08-4927-9590-E25BE4FDB7C6}" type="datetime5">
              <a:rPr lang="en-US"/>
              <a:pPr>
                <a:defRPr/>
              </a:pPr>
              <a:t>29-Dec-23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55653A-8778-4A64-9EE1-C3AA0D4BC3A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807DCB1-6C9F-458D-A041-D209076C5C08}" type="datetime5">
              <a:rPr lang="en-US"/>
              <a:pPr>
                <a:defRPr/>
              </a:pPr>
              <a:t>29-Dec-23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0E0987-94DA-4E23-B72E-17A99E80C56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8CE0884-F7C5-4344-BB17-C5778FBBD102}" type="datetime5">
              <a:rPr lang="en-US"/>
              <a:pPr>
                <a:defRPr/>
              </a:pPr>
              <a:t>29-Dec-23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81C41-C597-457D-9C06-49ACFEA2FB4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7195B99-DED0-49E3-9392-B9CD065E32EC}" type="datetime5">
              <a:rPr lang="en-US"/>
              <a:pPr>
                <a:defRPr/>
              </a:pPr>
              <a:t>29-Dec-23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2D7476-063D-4C23-8768-85E6FFA7C95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AE9283F-33E5-4C1F-9E85-048325FFC00D}" type="datetime5">
              <a:rPr lang="en-US"/>
              <a:pPr>
                <a:defRPr/>
              </a:pPr>
              <a:t>29-Dec-23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4DC485-ACB6-4C82-B609-14274F97F2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214313" y="6286500"/>
            <a:ext cx="1714500" cy="242888"/>
          </a:xfrm>
        </p:spPr>
        <p:txBody>
          <a:bodyPr/>
          <a:lstStyle>
            <a:lvl1pPr>
              <a:defRPr/>
            </a:lvl1pPr>
          </a:lstStyle>
          <a:p>
            <a:pPr>
              <a:defRPr/>
            </a:pPr>
            <a:fld id="{74CFD261-8F63-4DDC-AEDC-653C162D2B26}" type="datetime5">
              <a:rPr lang="en-US"/>
              <a:pPr>
                <a:defRPr/>
              </a:pPr>
              <a:t>29-Dec-23</a:t>
            </a:fld>
            <a:endParaRPr lang="en-US" dirty="0"/>
          </a:p>
        </p:txBody>
      </p:sp>
      <p:sp>
        <p:nvSpPr>
          <p:cNvPr id="5" name="Rectangle 5"/>
          <p:cNvSpPr>
            <a:spLocks noGrp="1" noChangeArrowheads="1"/>
          </p:cNvSpPr>
          <p:nvPr>
            <p:ph type="sldNum" sz="quarter" idx="11"/>
          </p:nvPr>
        </p:nvSpPr>
        <p:spPr/>
        <p:txBody>
          <a:bodyPr/>
          <a:lstStyle>
            <a:lvl1pPr>
              <a:defRPr/>
            </a:lvl1pPr>
          </a:lstStyle>
          <a:p>
            <a:pPr>
              <a:defRPr/>
            </a:pPr>
            <a:r>
              <a:rPr lang="en-US"/>
              <a:t> </a:t>
            </a:r>
            <a:fld id="{4A9F9356-BBAF-40EA-B97B-69FB8E85AF58}"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66FB3E0-8746-42D7-BB7D-00E8597D897D}" type="datetime5">
              <a:rPr lang="en-US"/>
              <a:pPr>
                <a:defRPr/>
              </a:pPr>
              <a:t>29-Dec-23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5D8946-8487-498C-80E7-FF107472BDE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BE2C2E-3DAC-453E-95F5-D515DDE6CE9A}" type="datetime5">
              <a:rPr lang="en-US"/>
              <a:pPr>
                <a:defRPr/>
              </a:pPr>
              <a:t>29-Dec-23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430825-3D01-4C6E-9E98-9752AEACAB4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2B72BFD-D6D0-4C30-B3CA-97FC777F0A04}" type="datetime5">
              <a:rPr lang="en-US"/>
              <a:pPr>
                <a:defRPr/>
              </a:pPr>
              <a:t>29-Dec-23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CDF92D-1809-4ADF-9FF0-3329DCC0EAE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31CC9E-BF19-4ED4-B7BB-1DC4342AD97A}" type="datetime5">
              <a:rPr lang="en-US"/>
              <a:pPr>
                <a:defRPr/>
              </a:pPr>
              <a:t>29-Dec-23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441BBD-40F4-422D-8BC3-E411E161805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73FB0DE-53FB-4DA8-AD02-3F2F1F54D404}" type="datetime5">
              <a:rPr lang="en-US"/>
              <a:pPr>
                <a:defRPr/>
              </a:pPr>
              <a:t>29-Dec-23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36CC01-4327-4938-A210-E20A950740C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4097179-8FFC-4389-9E0C-E1DFAA4C54EC}" type="datetime5">
              <a:rPr lang="en-US"/>
              <a:pPr>
                <a:defRPr/>
              </a:pPr>
              <a:t>29-Dec-23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8E9C70-AAD8-4CF1-9369-8F802B0573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DE786EE-A469-466B-9228-F2316829E830}" type="datetime5">
              <a:rPr lang="en-US"/>
              <a:pPr>
                <a:defRPr/>
              </a:pPr>
              <a:t>29-Dec-23</a:t>
            </a:fld>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t> </a:t>
            </a:r>
            <a:fld id="{AAAF43B0-65A5-4477-B86A-440F63D0EC80}"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3781425"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91025" y="1600200"/>
            <a:ext cx="3781425"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12E278F-C868-4156-82C2-5D778B01F043}" type="datetime5">
              <a:rPr lang="en-US"/>
              <a:pPr>
                <a:defRPr/>
              </a:pPr>
              <a:t>29-Dec-23</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t> </a:t>
            </a:r>
            <a:fld id="{921A28EF-1BBA-4B74-AD4C-7E119224E93D}"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778D8E5-0B2B-43E4-94DC-A222958D6798}" type="datetime5">
              <a:rPr lang="en-US"/>
              <a:pPr>
                <a:defRPr/>
              </a:pPr>
              <a:t>29-Dec-23</a:t>
            </a:fld>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r>
              <a:rPr lang="en-US"/>
              <a:t> </a:t>
            </a:r>
            <a:fld id="{4C81D5FC-AE86-49AC-BB2B-48D5AC31A092}"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BAC02D9-FB5B-4BCE-A51F-E4EBDF514A5A}" type="datetime5">
              <a:rPr lang="en-US"/>
              <a:pPr>
                <a:defRPr/>
              </a:pPr>
              <a:t>29-Dec-23</a:t>
            </a:fld>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r>
              <a:rPr lang="en-US"/>
              <a:t> </a:t>
            </a:r>
            <a:fld id="{FAA5D0A8-274F-47ED-9BF6-7B672FC0FE57}"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2E96817-FE1B-453B-9BAE-E57BCF1AA9C2}" type="datetime5">
              <a:rPr lang="en-US"/>
              <a:pPr>
                <a:defRPr/>
              </a:pPr>
              <a:t>29-Dec-23</a:t>
            </a:fld>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r>
              <a:rPr lang="en-US"/>
              <a:t> </a:t>
            </a:r>
            <a:fld id="{D347992F-2C6C-4DB6-90B0-EA84D5938C24}"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2AB7C53-63EA-4537-B2BC-591FF0F5018A}" type="datetime5">
              <a:rPr lang="en-US"/>
              <a:pPr>
                <a:defRPr/>
              </a:pPr>
              <a:t>29-Dec-23</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t> </a:t>
            </a:r>
            <a:fld id="{607858AC-F3A1-42D3-BDE2-77CD1E01B5B2}"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67592FF-E15E-4ECD-9EF9-A95414F2560B}" type="datetime5">
              <a:rPr lang="en-US"/>
              <a:pPr>
                <a:defRPr/>
              </a:pPr>
              <a:t>29-Dec-23</a:t>
            </a:fld>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t> </a:t>
            </a:r>
            <a:fld id="{3A90A67B-258B-4FA5-A1B7-16B9ADDCE05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771525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7028" name="Rectangle 4"/>
          <p:cNvSpPr>
            <a:spLocks noGrp="1" noChangeArrowheads="1"/>
          </p:cNvSpPr>
          <p:nvPr>
            <p:ph type="dt" sz="half" idx="2"/>
          </p:nvPr>
        </p:nvSpPr>
        <p:spPr bwMode="auto">
          <a:xfrm>
            <a:off x="179388" y="6335713"/>
            <a:ext cx="1152525" cy="385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660066"/>
                </a:solidFill>
                <a:latin typeface="Arial" charset="0"/>
              </a:defRPr>
            </a:lvl1pPr>
          </a:lstStyle>
          <a:p>
            <a:pPr>
              <a:defRPr/>
            </a:pPr>
            <a:fld id="{07C56C7F-34D4-4045-BE3E-B14F76B80A8F}" type="datetime5">
              <a:rPr lang="en-US"/>
              <a:pPr>
                <a:defRPr/>
              </a:pPr>
              <a:t>29-Dec-23</a:t>
            </a:fld>
            <a:endParaRPr lang="en-US"/>
          </a:p>
        </p:txBody>
      </p:sp>
      <p:sp>
        <p:nvSpPr>
          <p:cNvPr id="257029" name="Rectangle 5"/>
          <p:cNvSpPr>
            <a:spLocks noGrp="1" noChangeArrowheads="1"/>
          </p:cNvSpPr>
          <p:nvPr>
            <p:ph type="sldNum" sz="quarter" idx="4"/>
          </p:nvPr>
        </p:nvSpPr>
        <p:spPr bwMode="auto">
          <a:xfrm>
            <a:off x="5076825" y="50847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r>
              <a:rPr lang="en-US"/>
              <a:t> </a:t>
            </a:r>
            <a:fld id="{2ED298D5-4214-4005-8F99-3E6D12AA2F28}" type="slidenum">
              <a:rPr lang="en-US"/>
              <a:pPr>
                <a:defRPr/>
              </a:pPr>
              <a:t>‹#›</a:t>
            </a:fld>
            <a:endParaRPr lang="en-US"/>
          </a:p>
        </p:txBody>
      </p:sp>
      <p:sp>
        <p:nvSpPr>
          <p:cNvPr id="257030" name="Text Box 6"/>
          <p:cNvSpPr txBox="1">
            <a:spLocks noChangeArrowheads="1"/>
          </p:cNvSpPr>
          <p:nvPr/>
        </p:nvSpPr>
        <p:spPr bwMode="auto">
          <a:xfrm>
            <a:off x="1763713" y="6335713"/>
            <a:ext cx="4248150" cy="228600"/>
          </a:xfrm>
          <a:prstGeom prst="rect">
            <a:avLst/>
          </a:prstGeom>
          <a:noFill/>
          <a:ln w="9525">
            <a:noFill/>
            <a:miter lim="800000"/>
            <a:headEnd/>
            <a:tailEnd/>
          </a:ln>
          <a:effectLst/>
        </p:spPr>
        <p:txBody>
          <a:bodyPr>
            <a:spAutoFit/>
          </a:bodyPr>
          <a:lstStyle/>
          <a:p>
            <a:pPr algn="ctr">
              <a:defRPr/>
            </a:pPr>
            <a:r>
              <a:rPr lang="en-US" sz="900" b="1" dirty="0">
                <a:latin typeface="Eurostar Black Extended" pitchFamily="34" charset="0"/>
              </a:rPr>
              <a:t> Outcome Based Curriculum</a:t>
            </a:r>
            <a:r>
              <a:rPr lang="en-US" sz="900" b="1" baseline="0" dirty="0">
                <a:latin typeface="Eurostar Black Extended" pitchFamily="34" charset="0"/>
              </a:rPr>
              <a:t> Design</a:t>
            </a:r>
            <a:endParaRPr lang="en-US" sz="900" dirty="0"/>
          </a:p>
        </p:txBody>
      </p:sp>
      <p:sp>
        <p:nvSpPr>
          <p:cNvPr id="257031" name="Text Box 7"/>
          <p:cNvSpPr txBox="1">
            <a:spLocks noChangeArrowheads="1"/>
          </p:cNvSpPr>
          <p:nvPr userDrawn="1"/>
        </p:nvSpPr>
        <p:spPr bwMode="auto">
          <a:xfrm>
            <a:off x="5929313" y="6335713"/>
            <a:ext cx="1281112" cy="244475"/>
          </a:xfrm>
          <a:prstGeom prst="rect">
            <a:avLst/>
          </a:prstGeom>
          <a:noFill/>
          <a:ln w="9525">
            <a:noFill/>
            <a:miter lim="800000"/>
            <a:headEnd/>
            <a:tailEnd/>
          </a:ln>
          <a:effectLst/>
        </p:spPr>
        <p:txBody>
          <a:bodyPr>
            <a:spAutoFit/>
          </a:bodyPr>
          <a:lstStyle/>
          <a:p>
            <a:pPr>
              <a:defRPr/>
            </a:pPr>
            <a:r>
              <a:rPr lang="en-US" sz="1000">
                <a:solidFill>
                  <a:srgbClr val="560010"/>
                </a:solidFill>
                <a:latin typeface="Eurostar Black Extended" pitchFamily="34" charset="0"/>
              </a:rPr>
              <a:t>      </a:t>
            </a:r>
            <a:r>
              <a:rPr lang="en-US" sz="1000">
                <a:solidFill>
                  <a:srgbClr val="0066CC"/>
                </a:solidFill>
                <a:latin typeface="Eurostar Black Extended" pitchFamily="34" charset="0"/>
              </a:rPr>
              <a:t>Dr. S.BASKAR</a:t>
            </a:r>
          </a:p>
        </p:txBody>
      </p:sp>
    </p:spTree>
  </p:cSld>
  <p:clrMap bg1="lt1" tx1="dk1" bg2="lt2" tx2="dk2" accent1="accent1" accent2="accent2" accent3="accent3" accent4="accent4" accent5="accent5" accent6="accent6" hlink="hlink" folHlink="folHlink"/>
  <p:sldLayoutIdLst>
    <p:sldLayoutId id="2147484077" r:id="rId1"/>
    <p:sldLayoutId id="2147484100"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101" r:id="rId14"/>
  </p:sldLayoutIdLst>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29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9DB716-6F46-46FF-A208-F0162847F8F4}" type="datetime5">
              <a:rPr lang="en-US"/>
              <a:pPr>
                <a:defRPr/>
              </a:pPr>
              <a:t>29-Dec-23</a:t>
            </a:fld>
            <a:endParaRPr lang="en-US"/>
          </a:p>
        </p:txBody>
      </p:sp>
      <p:sp>
        <p:nvSpPr>
          <p:cNvPr id="5529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552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172A68F-5070-4DF1-9289-44109EA8D1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ront slide copy.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Oval 5"/>
          <p:cNvSpPr/>
          <p:nvPr/>
        </p:nvSpPr>
        <p:spPr>
          <a:xfrm>
            <a:off x="4379913" y="5853113"/>
            <a:ext cx="468312" cy="471487"/>
          </a:xfrm>
          <a:prstGeom prst="ellipse">
            <a:avLst/>
          </a:prstGeom>
          <a:solidFill>
            <a:srgbClr val="FEF2E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0">
              <a:defRPr/>
            </a:pPr>
            <a:r>
              <a:rPr lang="en-US" sz="2200" b="1" i="1" dirty="0">
                <a:solidFill>
                  <a:srgbClr val="512603"/>
                </a:solidFill>
                <a:latin typeface="+mj-lt"/>
              </a:rPr>
              <a:t>65</a:t>
            </a:r>
            <a:endParaRPr lang="en-IN" sz="2200" b="1" i="1" dirty="0">
              <a:solidFill>
                <a:srgbClr val="512603"/>
              </a:solidFill>
              <a:latin typeface="+mj-lt"/>
            </a:endParaRPr>
          </a:p>
        </p:txBody>
      </p:sp>
      <p:sp>
        <p:nvSpPr>
          <p:cNvPr id="9220" name="TextBox 3"/>
          <p:cNvSpPr txBox="1">
            <a:spLocks noChangeArrowheads="1"/>
          </p:cNvSpPr>
          <p:nvPr/>
        </p:nvSpPr>
        <p:spPr bwMode="auto">
          <a:xfrm>
            <a:off x="406400" y="6553200"/>
            <a:ext cx="8356600" cy="276225"/>
          </a:xfrm>
          <a:prstGeom prst="rect">
            <a:avLst/>
          </a:prstGeom>
          <a:solidFill>
            <a:srgbClr val="FEF4EC"/>
          </a:solidFill>
          <a:ln w="9525">
            <a:solidFill>
              <a:srgbClr val="FEEADA"/>
            </a:solidFill>
            <a:miter lim="800000"/>
            <a:headEnd/>
            <a:tailEnd/>
          </a:ln>
        </p:spPr>
        <p:txBody>
          <a:bodyPr>
            <a:spAutoFit/>
          </a:bodyPr>
          <a:lstStyle/>
          <a:p>
            <a:pPr algn="ctr"/>
            <a:r>
              <a:rPr lang="en-US" sz="1200" b="1" i="1" dirty="0">
                <a:solidFill>
                  <a:srgbClr val="753805"/>
                </a:solidFill>
                <a:latin typeface="Bookman Old Style" pitchFamily="18" charset="0"/>
              </a:rPr>
              <a:t>Sixty  Five years of professional excellence</a:t>
            </a:r>
            <a:endParaRPr lang="en-IN" sz="1200" b="1" i="1" dirty="0">
              <a:solidFill>
                <a:srgbClr val="753805"/>
              </a:solidFill>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357188"/>
            <a:ext cx="8229600" cy="428625"/>
          </a:xfrm>
        </p:spPr>
        <p:txBody>
          <a:bodyPr/>
          <a:lstStyle/>
          <a:p>
            <a:pPr eaLnBrk="1" hangingPunct="1"/>
            <a:r>
              <a:rPr lang="en-US"/>
              <a:t>Course, Degree, Programme </a:t>
            </a:r>
            <a:endParaRPr lang="en-IN"/>
          </a:p>
        </p:txBody>
      </p:sp>
      <p:sp>
        <p:nvSpPr>
          <p:cNvPr id="15363" name="Rectangle 3"/>
          <p:cNvSpPr>
            <a:spLocks noGrp="1" noChangeArrowheads="1"/>
          </p:cNvSpPr>
          <p:nvPr>
            <p:ph type="body" idx="1"/>
          </p:nvPr>
        </p:nvSpPr>
        <p:spPr>
          <a:xfrm>
            <a:off x="3429000" y="1214438"/>
            <a:ext cx="5268913" cy="5099050"/>
          </a:xfrm>
        </p:spPr>
        <p:txBody>
          <a:bodyPr/>
          <a:lstStyle/>
          <a:p>
            <a:pPr eaLnBrk="1" hangingPunct="1">
              <a:lnSpc>
                <a:spcPct val="90000"/>
              </a:lnSpc>
            </a:pPr>
            <a:r>
              <a:rPr lang="en-US" sz="2000"/>
              <a:t>Course</a:t>
            </a:r>
          </a:p>
          <a:p>
            <a:pPr lvl="1" eaLnBrk="1" hangingPunct="1">
              <a:lnSpc>
                <a:spcPct val="90000"/>
              </a:lnSpc>
            </a:pPr>
            <a:r>
              <a:rPr lang="en-IN" sz="2000" b="1"/>
              <a:t>Course</a:t>
            </a:r>
            <a:r>
              <a:rPr lang="en-IN" sz="2000"/>
              <a:t> is a </a:t>
            </a:r>
            <a:r>
              <a:rPr lang="en-IN" sz="2000">
                <a:solidFill>
                  <a:srgbClr val="CC3300"/>
                </a:solidFill>
              </a:rPr>
              <a:t>unit of teaching</a:t>
            </a:r>
            <a:r>
              <a:rPr lang="en-IN" sz="2000"/>
              <a:t>, which encompasses various topics, that typically lasts one semester, is led by one or more faculty and has a fixed registered students. </a:t>
            </a:r>
            <a:endParaRPr lang="en-US" sz="2000"/>
          </a:p>
          <a:p>
            <a:pPr eaLnBrk="1" hangingPunct="1">
              <a:lnSpc>
                <a:spcPct val="90000"/>
              </a:lnSpc>
            </a:pPr>
            <a:r>
              <a:rPr lang="en-US" sz="2000"/>
              <a:t>Programme</a:t>
            </a:r>
          </a:p>
          <a:p>
            <a:pPr lvl="1" eaLnBrk="1" hangingPunct="1">
              <a:lnSpc>
                <a:spcPct val="90000"/>
              </a:lnSpc>
            </a:pPr>
            <a:r>
              <a:rPr lang="en-US" sz="2000"/>
              <a:t>Cohesive arrangement of </a:t>
            </a:r>
            <a:r>
              <a:rPr lang="en-US" sz="2000">
                <a:solidFill>
                  <a:srgbClr val="FF0000"/>
                </a:solidFill>
              </a:rPr>
              <a:t>courses, co-curricular and extra-curricular activities</a:t>
            </a:r>
            <a:r>
              <a:rPr lang="en-US" sz="2000"/>
              <a:t> to accomplish predetermined objectives leading to the awarding of a degree.</a:t>
            </a:r>
          </a:p>
          <a:p>
            <a:pPr eaLnBrk="1" hangingPunct="1">
              <a:lnSpc>
                <a:spcPct val="90000"/>
              </a:lnSpc>
            </a:pPr>
            <a:r>
              <a:rPr lang="en-US" sz="2000"/>
              <a:t>Degree</a:t>
            </a:r>
          </a:p>
          <a:p>
            <a:pPr lvl="1" eaLnBrk="1" hangingPunct="1">
              <a:lnSpc>
                <a:spcPct val="90000"/>
              </a:lnSpc>
            </a:pPr>
            <a:r>
              <a:rPr lang="en-US" sz="2000"/>
              <a:t>Academic award conferred upon a student on successful completion of a program designed to achieve the defined attributes</a:t>
            </a:r>
            <a:endParaRPr lang="en-IN" sz="2000"/>
          </a:p>
        </p:txBody>
      </p:sp>
      <p:sp>
        <p:nvSpPr>
          <p:cNvPr id="15364" name="AutoShape 5" descr="data:image/jpeg;base64,/9j/4AAQSkZJRgABAQAAAQABAAD/2wCEAAkGBhQSEBIQEBEQFRQUEBQUDxYVEBUUEBQUFBAVFBQQFBUXHCYeFxkjGRQUHy8gIycpLSwsFx4xNTAqNSYrLCkBCQoKDgwOFw8PGikcHBwpKSwqKSopKTUpKikpLCk1LSkpKSkpKSwpNSkpKSkpLywpLCkpKSkqKSw1KSksLC8pKf/AABEIAMIBAwMBIgACEQEDEQH/xAAcAAEAAQUBAQAAAAAAAAAAAAAABQEDBAYHAgj/xAA/EAACAQMABgcDCgUEAwAAAAAAAQIDBBEFBhIhMUEHE1FhcYGRIjKhFEJSYnKCkrHB0SMzouHwY7LC8RUWJP/EABoBAQEBAQEBAQAAAAAAAAAAAAABAgMEBgX/xAAoEQEBAAIBAwIFBQEAAAAAAAAAAQIRAxIhMQRBExQyUZEVImGBwQX/2gAMAwEAAhEDEQA/AO4gAAAAAAAAAAAAAAAAAAAAAAAAAAAAAAAAAAAAAAAAAAAAAAAAAAAAAAAAAAAAAKOWN7NZ010kWFrlVLmEpr5lL+LPPY9ncn4tAbODjmmunibzGztlHsnWltS8erhuX4masulnSW25fKuPzeppbC7ktnPxL01NvowHA7Xpuv4++rap40pR/wBskTFr0+VF/NsoPtcK7j8JQf5jVNuyA5ja9PFq/wCZbXMPs9XNf7okxadMOjp8a1Sm/r0Zr4xTXxGjbdgQFrr7YVPcvbb71WMH6TwS1DSdKazCtSkvq1Iy/JkVkgpkrkAAAAAAAAAAAAAAAAAAAAAAAitKa1Wltnr7mhBrjF1Ft/gXtfA0/SvTfZ08qhCtXfJqPV0/Wftf0jQ6KW6teMU5TkoxXFtpRXi3wOE6X6a72rlUVSoR5bMesqY+1Pd/SaXpLTNe4e1cV6tV8tupKSXgm8LyNdKbfQGmOlTR9vldeqsl82iuseezaXsL1NE01061ZZjaW8Ka5Tqy25+OxHEU/NnLgXUTaW0zrbd3eflFzVmm/c2tml+COI/AiMFQVFBgq0AigGDzNPlgK9YBbUpdi9Sic+yPq8gXSijzwvTeeNqX0fRlet+rL0X6AZdDSFWG+FWrH7NSUfyZI0dcr6Hu3133f/RUkvSTaIJ11zz+FnrrY9q9QNqodJ2kocLyo/tQpy/OJnUemLSK41aUvtUIf8cGkRmnwa9So1B0Wj053q96laS+5Ui/hU/QzKfT1X+dZ0H4VZr80zl4JqG669R6fF8+xl924T+Dh+pv+p+tkdIW7uKdOpTiqkqeJuLbcVFuUXF717WPFM4HqTqbU0jcKnHMaUcO4qcoRz7se2bw8Lz4I+kNG6Op0KUKFGKhTpxUYRXJL83zb5tkumoyQAZUAAAAAAAAObdJeqekrmsp2dZuj1cYuirh0ntpy2pY3ReU1xedx0kAfLWktVLu3z19pcQWd8urcofjjmPxIlSXaj67IvSWrVrcfz7ahU75UouXlLGV6mupNPlkrg79pHoe0dU92nVpP/SrSx+Ge0vRGsaR6ClvdC9fcqtLPltQa/Jl2mnKChul/wBEt/T91UKq5bFVJvymomvXurF3Sz1lpXiu3q5OPDk45RdppGYKhvDw9z7Gt5TKAYKjACCAAFMAqAKDB6wUAoHEqArw6S7F6FHRX+NlwYAtxoJcG15smNVtVK1/cRoUM4W+rNrMKcM4cpdr7Fzfnimrur1W9uI29Bb3vqSfuU4cHUl3d3N4R9Ear6uUbCgqFBd9Sb9+pPnOT/TgluJasanq5taEnK1u5OVpVqQVpXjRioKpNy2o3EovMZY2d8srC3NYwdKOf9KNKc5aOVPZm1ep9TPLo1NmGesqJNZUMZ+9uT4G/KRhp6AAAAAAAAAAAo2YlzpFR4RlLwwY1LTtOTw24PsmsZ8HwMzKVdVJORblUMepcmJVujSMupcGLVujCrXeDAr3xRIVbswK18Rte+7yOr3/AHhEX0l30PkNTaUXKUoQpvCck9tS3Pit0ZHHY1muZu3SPpHaVGlnenKbXkox/wCRo+Ci/G8f+bj3G+8TEwAJBXq/xHtXCfZw7SMKl2mkqpFc8yKUn2v1PauJdo2aSaGyYEbp9i/Iuq88fzLtNMoGP8sX+IvUZ7XDfu344+IHoy9FaKqXNWNGisyfFv3Yx5zk+SRasrSVaap01vfFvhFZ95s6bq3Y07WnsU98nh1Jv3pP9EuSJaSNr1Q0HSsaKpUt8nvrVGvaqS7X2Jcly9TZaVzk1S2vSRp32N7e5b34LiZbca090hX1a6jW2qUepqXELeEIRezjClJ7eXLco7+57kdo6PNaZX9jC4qRjGe3OnPZ92Tg8baXLOeB83W9XPWVUvbTb75dbOScn+KK9TvvRTo92+i6EZcam1W8FVeYr8Ki/MVG+qR6TMSFQvRmRV4HjaAHsAACxXqci5JmDc1MS8jnyXWLWPl6cDFuNHRlxRfjWPameV2Qs9G1IfypvH0Xvj6cvIxqt3JfzINd63x/dGy4LdS2T4o3jyWM3GVqVa5T4Mj7iubVd6vwlvSw+4gr/VqovdefE748svlzuFa/cVyOr12Z97ZVIZ2oNd/FEVWOsu2HPdZazldVG+TSXgooiyZ1ptHGu58ppb+9LGPgiGZRTAwVAAIqAKFUMBICpUoiqKjyS2rF3sXCWffi4/qvy+JFNGRouLdekl9OL8k8v4AdHo1SRtqhF28CToRwZVK29cx9Z9Yvk1rKa3ynmnDmsyi97PESM1n0ZK5t+rg1txnGcM8G1ucXnufwA5nTT2XCMX7bp7+1x3YXZmbfofTNg9mEIJKKjGMVFcI4ilsrwOOat6lVFdUduH8GNWVWW76O+EXntko7vE7FbRFEpSqGTCZhUjJpkVk7QPGQBlgAC1VW4ibzPHOMdpNli7ttuOOHejOU7LGqVNYIU3ipJLv37Pm8biQttIxmswkpLtTTRh3+rs97TUu6UU/7/E1+voVwltKEqcvpU218OfqeKyx6Jqt3hcF6NwjRKOlLim8bUKq7J/w6nrwZJW+s8OFRSpy7Jrd5SW4m1021SRSWMbyGp6RTw001yeSD131hcLVwg8SqvYzzUce015bvMW6m3Xh4cuXPHCe7XddNcZVpyo20nCmspzjunUfapcYx8N7NKnTqpezVqPty28v1MlMs1/aaprmszx9H6Pnv8kzh13b7TD0fBx4TGYy/6ja9/KUdmrBVIrjLGPSSMWOgY1U5UXJY4xks480brq5q78qrwpJYhHfN492PYu9nZbfQtKFONKFOMYRWEksI9XFzZ+/h81/1OH03Hl04T93vrxHyxX0LVh83K7Y7/hxMKUcPDTXisP4n07pLUS3q79hJ9sfZfwNT0r0VvfsOMl2Tj+q/Y9U5ca/DuNcOB0LSPR1KnnaoSS7YNtfAh56pQ5Oa81+x0ll8MaasgbI9UVynL0TPP/qL5VP6f7lGvIZNlp6or505PwSRn2+rVKO/Zy/rPIGp2ujZ1X7KeObfD+5t2g9Bxp70svm3xZJUdH9iJC3s2uAHq3tjOp0ClKDM6jHuIPFO1L3yJc0ZtCmjI6jeB60dbpcETFGJiWdHiSNOBFXqaMmCLVOJfggPaQPWABkAAAAAKOJYrWilxRkAzcZV2gL3V2MuCwQF5q7KPu712cY+jN9aMetRRzywbmTl1axlTeYbdN89h5j5wZr+s1erKEZT2ZKDeXHKeHjfKL4cOJ0XT+nLOllVK1Pa+jF7c/SOceeDmmntbYSyqNJ/aqbv6V+55sphO2363o+L1EznJhj4+/j8oKGkovj5Hu1qJ7Us8ZteUfZS9F8TX69aW03iO/kkopeCXAt09IYbT3Z+GTh0X2fTfM4zXV2d+6ObSNO2U/nVPak+58F6G6QqHItRdd6bpQpVHsSSwtrdCWOyXA6Pa3+VlM760+N5t55XLLzUzkbJi07gvxqhw0pUtovikRl9qvRq+9Ti324w/VbyYTKosumWi3vRzB76cpR7n7S/cg7vUmtDhFSX1Xv9GdWPLpo6TlyiWRxeroyUHicJR8U0Kdodiq2EZLDSflkjLjVWjLeoJP6u7+x0nN92elzyjaGbTtSS09a0rXGZSk3wio5ljtb4JHi1SnFTjwfdh+DXadMc5l4S42LFO27jJp25kwoGRCibZWKdAyqVEuwomRCi+GCKuWtPd5mZCmUo0cIyYQApCBehERiXYxAJA94AFQAAAAAAARun1V6p9RVdOfb1UanLhsyaOMayXF65NV69epHP1ow/BHCO8SjkxK2jIS4xT8jjycfW/Q9J6z5e+Jf6m/z5fNzmufpjf6Hr/wAZWqJuFKSillyn7MUlz8D6AnqtQznqoZ8EROuGqqrWk6VL2ZbmuWcb8PtRw+Xk7+X636xlyWY/TL5r56q27b3yz4LCLPyPkkS13ZypzcJrEk8NM3To/wBR3VkrirH2U/4afP6zPPh1ZXT9j1V4eHi+Je+/H8oLV/VStTjtYwpb3GUVKLXLPY+PDDNp0eqtH+XOVP6kvbovw5x/zedJpaGiljBYudXYvgsHruG3x2fL1XbX7LW7ZajcwdN/TXtUn35W9Gy2t9GcVKEoyT4NPK9TX7zV6Uc4W7msZi/IhZaMnSlt0Jyoy5rOaUvFPd6+pyssY7V0aFcvQqmiWmuE6TUbuk1/qQTcX3uPH0ybPY6ThVipU5xknzTz5E2liYUj0mYcaxdjVKxYyC1d3KpwlOXCKz/Yqpmq6+6SahChF75PMvDel+vwCa3Wp6SnO4qyqycWs52XHf5N92PQn9CUP4f3nj0RD2lu9l57Pz3Gy6Mp4gl27/U6cP1NcnhfjRL0aJehTL0aR63B4t7fL8DKo0+L7y5C35ci/ClgDxCmXYwPUYFxRA8xiewAAAAAAAAAAAAAAAeZQTPQA1fTOoFC4qRqzjvTzu5+JO2ejo04qMUkksIywZ6JvbrlzZ5SY29o8qI2T0C6jktToJ8iPu9CRlwWGSoM3CVqZVpt9q+0mtlOPY1mP9vI1yvq+6ctu3nKnPsTxnuzwl4M6nKBgXeiYzXDD+Bwy4nTHkaNZa3VKT2Lum927bgt/wB6H7ehtNjpSFWO1TnGS7n8H2GBpHQTSxKO1Hl2rwfLwNcraDlCTqW85RkuON0l9pc16o893i6zVb/GoaVp99Zdzf0cRXlFfuXdH61Th7NzHP14r4yj+3oYFe/buarjHajKSlCXJppf9Y3cC9Uqa0zqVDhHteX4Gw2tDCXwMPRmj5Y25re96/clIQPTxTUcs+9XIQMq3o8yzTiZ9KOFg7uSqielE9AoAAAAAAAAAAAAAAAAAAAAAAAAAAAAAAAA8yjkjrvQkZb47nxX+ciTBi4SrLY1O70HvxOP3orf5rmX9F6rwi9tx8M8fHHI2TBXBy+BN7b+JdMR25bVAzsFNk6zHTO1mjR5l9IrgGtMgAKAAAAAAAAAAAAAAAAAAAAAAAAAAAAAAAAAAAAAAAAAAAAAAAAAAAAAAAAAAAAAAAAAAAAAAAAAAAAAAAAAAAAAAAAAAAAAAAAAAA//2Q=="/>
          <p:cNvSpPr>
            <a:spLocks noChangeAspect="1" noChangeArrowheads="1"/>
          </p:cNvSpPr>
          <p:nvPr/>
        </p:nvSpPr>
        <p:spPr bwMode="auto">
          <a:xfrm>
            <a:off x="155575" y="-884238"/>
            <a:ext cx="2466975" cy="1847851"/>
          </a:xfrm>
          <a:prstGeom prst="rect">
            <a:avLst/>
          </a:prstGeom>
          <a:noFill/>
          <a:ln w="9525">
            <a:noFill/>
            <a:miter lim="800000"/>
            <a:headEnd/>
            <a:tailEnd/>
          </a:ln>
        </p:spPr>
        <p:txBody>
          <a:bodyPr/>
          <a:lstStyle/>
          <a:p>
            <a:endParaRPr lang="en-US"/>
          </a:p>
        </p:txBody>
      </p:sp>
      <p:pic>
        <p:nvPicPr>
          <p:cNvPr id="15365" name="Picture 7" descr="http://www.tru.ca/__shared/assets/Degree25684.jpg"/>
          <p:cNvPicPr>
            <a:picLocks noChangeAspect="1" noChangeArrowheads="1"/>
          </p:cNvPicPr>
          <p:nvPr/>
        </p:nvPicPr>
        <p:blipFill>
          <a:blip r:embed="rId2"/>
          <a:srcRect/>
          <a:stretch>
            <a:fillRect/>
          </a:stretch>
        </p:blipFill>
        <p:spPr bwMode="auto">
          <a:xfrm>
            <a:off x="765175" y="4867275"/>
            <a:ext cx="1928813" cy="1446213"/>
          </a:xfrm>
          <a:prstGeom prst="rect">
            <a:avLst/>
          </a:prstGeom>
          <a:noFill/>
          <a:ln w="9525">
            <a:noFill/>
            <a:miter lim="800000"/>
            <a:headEnd/>
            <a:tailEnd/>
          </a:ln>
        </p:spPr>
      </p:pic>
      <p:pic>
        <p:nvPicPr>
          <p:cNvPr id="15366" name="Picture 9" descr="http://www.beeldbank.leidenuniv.nl/ImageDisplay.php?uid=FT114017&amp;thumbed=6"/>
          <p:cNvPicPr>
            <a:picLocks noChangeAspect="1" noChangeArrowheads="1"/>
          </p:cNvPicPr>
          <p:nvPr/>
        </p:nvPicPr>
        <p:blipFill>
          <a:blip r:embed="rId3"/>
          <a:srcRect/>
          <a:stretch>
            <a:fillRect/>
          </a:stretch>
        </p:blipFill>
        <p:spPr bwMode="auto">
          <a:xfrm>
            <a:off x="765175" y="1500188"/>
            <a:ext cx="1857375" cy="1411287"/>
          </a:xfrm>
          <a:prstGeom prst="rect">
            <a:avLst/>
          </a:prstGeom>
          <a:noFill/>
          <a:ln w="9525">
            <a:noFill/>
            <a:miter lim="800000"/>
            <a:headEnd/>
            <a:tailEnd/>
          </a:ln>
        </p:spPr>
      </p:pic>
      <p:pic>
        <p:nvPicPr>
          <p:cNvPr id="15367" name="Picture 11" descr="http://www.imm.co.za/images/Assessments.jpg"/>
          <p:cNvPicPr>
            <a:picLocks noChangeAspect="1" noChangeArrowheads="1"/>
          </p:cNvPicPr>
          <p:nvPr/>
        </p:nvPicPr>
        <p:blipFill>
          <a:blip r:embed="rId4"/>
          <a:srcRect/>
          <a:stretch>
            <a:fillRect/>
          </a:stretch>
        </p:blipFill>
        <p:spPr bwMode="auto">
          <a:xfrm>
            <a:off x="765175" y="3187700"/>
            <a:ext cx="1928813" cy="13446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fld id="{BF117B1E-2277-4CF5-B1FD-417F94ED785F}" type="datetime5">
              <a:rPr lang="en-US" smtClean="0"/>
              <a:pPr/>
              <a:t>29-Dec-23</a:t>
            </a:fld>
            <a:endParaRPr lang="en-US"/>
          </a:p>
        </p:txBody>
      </p:sp>
      <p:sp>
        <p:nvSpPr>
          <p:cNvPr id="16387" name="Rectangle 2"/>
          <p:cNvSpPr>
            <a:spLocks noGrp="1" noChangeArrowheads="1"/>
          </p:cNvSpPr>
          <p:nvPr>
            <p:ph type="title"/>
          </p:nvPr>
        </p:nvSpPr>
        <p:spPr>
          <a:xfrm>
            <a:off x="214314" y="150813"/>
            <a:ext cx="8929686" cy="777875"/>
          </a:xfrm>
        </p:spPr>
        <p:txBody>
          <a:bodyPr/>
          <a:lstStyle/>
          <a:p>
            <a:pPr eaLnBrk="1" hangingPunct="1"/>
            <a:r>
              <a:rPr lang="en-US" dirty="0"/>
              <a:t>Outcome Based Education (OBE)</a:t>
            </a:r>
          </a:p>
        </p:txBody>
      </p:sp>
      <p:sp>
        <p:nvSpPr>
          <p:cNvPr id="16388" name="Rectangle 3"/>
          <p:cNvSpPr>
            <a:spLocks noGrp="1" noChangeArrowheads="1"/>
          </p:cNvSpPr>
          <p:nvPr>
            <p:ph type="body" idx="1"/>
          </p:nvPr>
        </p:nvSpPr>
        <p:spPr>
          <a:xfrm>
            <a:off x="457200" y="928688"/>
            <a:ext cx="8472488" cy="5138737"/>
          </a:xfrm>
        </p:spPr>
        <p:txBody>
          <a:bodyPr/>
          <a:lstStyle/>
          <a:p>
            <a:endParaRPr lang="en-IN" sz="2400" dirty="0"/>
          </a:p>
          <a:p>
            <a:r>
              <a:rPr lang="en-IN" sz="2400" dirty="0"/>
              <a:t>What students will be able to do by the time and after few years of graduation?</a:t>
            </a:r>
            <a:endParaRPr lang="en-US" sz="2400" dirty="0"/>
          </a:p>
          <a:p>
            <a:r>
              <a:rPr lang="en-IN" sz="2400" dirty="0"/>
              <a:t>‘Learner Centric’, rather than the traditional ‘Teacher Centric’</a:t>
            </a:r>
            <a:endParaRPr lang="en-US" sz="2400" dirty="0"/>
          </a:p>
          <a:p>
            <a:r>
              <a:rPr lang="en-IN" sz="2400" dirty="0"/>
              <a:t>Continuous improvement in the educational (Teaching-Learning) process</a:t>
            </a:r>
            <a:endParaRPr lang="en-US" sz="2400" dirty="0"/>
          </a:p>
          <a:p>
            <a:r>
              <a:rPr lang="en-US" sz="2400" dirty="0"/>
              <a:t>Preparing Graduates to fit themselves globally</a:t>
            </a:r>
          </a:p>
          <a:p>
            <a:r>
              <a:rPr lang="en-US" sz="2400" dirty="0"/>
              <a:t>Effective and innovative Content delivery methods, assessment methods and procedures</a:t>
            </a:r>
          </a:p>
          <a:p>
            <a:r>
              <a:rPr lang="en-US" sz="2400" dirty="0"/>
              <a:t> Enrichment of Faculty involvement in the Teaching-Learning Process</a:t>
            </a:r>
          </a:p>
          <a:p>
            <a:pPr eaLnBrk="1" hangingPunct="1"/>
            <a:endParaRPr lang="en-US" dirty="0"/>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fld id="{E35675A4-A134-4B17-A25C-AD2251B6C5AD}" type="datetime5">
              <a:rPr lang="en-US" smtClean="0"/>
              <a:pPr/>
              <a:t>29-Dec-23</a:t>
            </a:fld>
            <a:endParaRPr lang="en-US"/>
          </a:p>
        </p:txBody>
      </p:sp>
      <p:sp>
        <p:nvSpPr>
          <p:cNvPr id="17411" name="Rectangle 2"/>
          <p:cNvSpPr>
            <a:spLocks noGrp="1" noChangeArrowheads="1"/>
          </p:cNvSpPr>
          <p:nvPr>
            <p:ph type="title"/>
          </p:nvPr>
        </p:nvSpPr>
        <p:spPr>
          <a:xfrm>
            <a:off x="457200" y="285750"/>
            <a:ext cx="8258175" cy="642938"/>
          </a:xfrm>
        </p:spPr>
        <p:txBody>
          <a:bodyPr/>
          <a:lstStyle/>
          <a:p>
            <a:pPr eaLnBrk="1" hangingPunct="1"/>
            <a:r>
              <a:rPr lang="en-US" sz="3600"/>
              <a:t>Why OBE</a:t>
            </a:r>
          </a:p>
        </p:txBody>
      </p:sp>
      <p:sp>
        <p:nvSpPr>
          <p:cNvPr id="17412" name="Rectangle 3"/>
          <p:cNvSpPr>
            <a:spLocks noGrp="1" noChangeArrowheads="1"/>
          </p:cNvSpPr>
          <p:nvPr>
            <p:ph type="body" idx="1"/>
          </p:nvPr>
        </p:nvSpPr>
        <p:spPr>
          <a:xfrm>
            <a:off x="179388" y="714375"/>
            <a:ext cx="8750300" cy="5353050"/>
          </a:xfrm>
        </p:spPr>
        <p:txBody>
          <a:bodyPr/>
          <a:lstStyle/>
          <a:p>
            <a:endParaRPr lang="en-IN" sz="2400"/>
          </a:p>
          <a:p>
            <a:r>
              <a:rPr lang="en-IN" sz="2400"/>
              <a:t>International recognition and Global employment opportunities </a:t>
            </a:r>
            <a:endParaRPr lang="en-US" sz="2400"/>
          </a:p>
          <a:p>
            <a:r>
              <a:rPr lang="en-IN" sz="2400"/>
              <a:t>More employable and innovative graduates with professional and soft skills, social responsibility and ethics</a:t>
            </a:r>
            <a:endParaRPr lang="en-US" sz="2400"/>
          </a:p>
          <a:p>
            <a:r>
              <a:rPr lang="en-IN" sz="2400"/>
              <a:t>Better visibility and reputation of technical institution among stakeholders</a:t>
            </a:r>
            <a:endParaRPr lang="en-US" sz="2400"/>
          </a:p>
          <a:p>
            <a:r>
              <a:rPr lang="en-IN" sz="2400"/>
              <a:t>Improving the commitment and involvement of all stakeholders</a:t>
            </a:r>
            <a:endParaRPr lang="en-US" sz="2400"/>
          </a:p>
          <a:p>
            <a:r>
              <a:rPr lang="en-IN" sz="2400"/>
              <a:t>Enabling graduates to excel in their profession and career accomplishments</a:t>
            </a:r>
            <a:endParaRPr lang="en-US" sz="2400"/>
          </a:p>
          <a:p>
            <a:r>
              <a:rPr lang="en-US" sz="2400"/>
              <a:t>Preparing graduates with leadership positions and challenging technology development opportunities</a:t>
            </a:r>
          </a:p>
          <a:p>
            <a:pPr eaLnBrk="1" hangingPunct="1"/>
            <a:endParaRPr lang="en-US" sz="2400"/>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25487"/>
          </a:xfrm>
        </p:spPr>
        <p:txBody>
          <a:bodyPr/>
          <a:lstStyle/>
          <a:p>
            <a:r>
              <a:rPr lang="en-US" sz="4000"/>
              <a:t>Traditional Education</a:t>
            </a:r>
          </a:p>
        </p:txBody>
      </p:sp>
      <p:sp>
        <p:nvSpPr>
          <p:cNvPr id="18435" name="Date Placeholder 3"/>
          <p:cNvSpPr>
            <a:spLocks noGrp="1"/>
          </p:cNvSpPr>
          <p:nvPr>
            <p:ph type="dt" sz="quarter" idx="10"/>
          </p:nvPr>
        </p:nvSpPr>
        <p:spPr>
          <a:noFill/>
        </p:spPr>
        <p:txBody>
          <a:bodyPr/>
          <a:lstStyle/>
          <a:p>
            <a:fld id="{BA8BFB28-ACB9-46F6-8820-7987007BE934}" type="datetime5">
              <a:rPr lang="en-US" smtClean="0"/>
              <a:pPr/>
              <a:t>29-Dec-23</a:t>
            </a:fld>
            <a:endParaRPr lang="en-US"/>
          </a:p>
        </p:txBody>
      </p:sp>
      <p:sp>
        <p:nvSpPr>
          <p:cNvPr id="18436" name="Rectangle 24"/>
          <p:cNvSpPr>
            <a:spLocks noGrp="1" noChangeArrowheads="1"/>
          </p:cNvSpPr>
          <p:nvPr/>
        </p:nvSpPr>
        <p:spPr bwMode="auto">
          <a:xfrm>
            <a:off x="457200" y="1449388"/>
            <a:ext cx="8229600" cy="3960812"/>
          </a:xfrm>
          <a:prstGeom prst="rect">
            <a:avLst/>
          </a:prstGeom>
          <a:noFill/>
          <a:ln w="9525">
            <a:noFill/>
            <a:miter lim="800000"/>
            <a:headEnd/>
            <a:tailEnd/>
          </a:ln>
        </p:spPr>
        <p:txBody>
          <a:bodyPr/>
          <a:lstStyle/>
          <a:p>
            <a:pPr marL="342900" indent="-342900">
              <a:spcBef>
                <a:spcPct val="20000"/>
              </a:spcBef>
              <a:buFont typeface="Wingdings" pitchFamily="2" charset="2"/>
              <a:buNone/>
            </a:pPr>
            <a:endParaRPr lang="en-US" sz="2400"/>
          </a:p>
        </p:txBody>
      </p:sp>
      <p:sp>
        <p:nvSpPr>
          <p:cNvPr id="18437" name="TextBox 36"/>
          <p:cNvSpPr txBox="1">
            <a:spLocks noChangeArrowheads="1"/>
          </p:cNvSpPr>
          <p:nvPr/>
        </p:nvSpPr>
        <p:spPr bwMode="auto">
          <a:xfrm>
            <a:off x="5403850" y="2816225"/>
            <a:ext cx="3222625" cy="641350"/>
          </a:xfrm>
          <a:prstGeom prst="rect">
            <a:avLst/>
          </a:prstGeom>
          <a:noFill/>
          <a:ln w="9525">
            <a:noFill/>
            <a:miter lim="800000"/>
            <a:headEnd/>
            <a:tailEnd/>
          </a:ln>
        </p:spPr>
        <p:txBody>
          <a:bodyPr>
            <a:spAutoFit/>
          </a:bodyPr>
          <a:lstStyle/>
          <a:p>
            <a:r>
              <a:rPr lang="en-US">
                <a:cs typeface="Arial" charset="0"/>
              </a:rPr>
              <a:t> quantitative grades of students</a:t>
            </a:r>
          </a:p>
        </p:txBody>
      </p:sp>
      <p:sp>
        <p:nvSpPr>
          <p:cNvPr id="18438" name="TextBox 13"/>
          <p:cNvSpPr txBox="1">
            <a:spLocks noChangeArrowheads="1"/>
          </p:cNvSpPr>
          <p:nvPr/>
        </p:nvSpPr>
        <p:spPr bwMode="auto">
          <a:xfrm>
            <a:off x="815975" y="2816225"/>
            <a:ext cx="2406650" cy="366713"/>
          </a:xfrm>
          <a:prstGeom prst="rect">
            <a:avLst/>
          </a:prstGeom>
          <a:noFill/>
          <a:ln w="9525">
            <a:noFill/>
            <a:miter lim="800000"/>
            <a:headEnd/>
            <a:tailEnd/>
          </a:ln>
        </p:spPr>
        <p:txBody>
          <a:bodyPr wrap="none">
            <a:spAutoFit/>
          </a:bodyPr>
          <a:lstStyle/>
          <a:p>
            <a:r>
              <a:rPr lang="en-US">
                <a:cs typeface="Arial" charset="0"/>
              </a:rPr>
              <a:t>Infrastructure facilities</a:t>
            </a:r>
          </a:p>
        </p:txBody>
      </p:sp>
      <p:cxnSp>
        <p:nvCxnSpPr>
          <p:cNvPr id="28" name="Straight Arrow Connector 27"/>
          <p:cNvCxnSpPr/>
          <p:nvPr/>
        </p:nvCxnSpPr>
        <p:spPr>
          <a:xfrm>
            <a:off x="3127375" y="3021013"/>
            <a:ext cx="420688" cy="0"/>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40" name="TextBox 21"/>
          <p:cNvSpPr txBox="1">
            <a:spLocks noChangeArrowheads="1"/>
          </p:cNvSpPr>
          <p:nvPr/>
        </p:nvSpPr>
        <p:spPr bwMode="auto">
          <a:xfrm>
            <a:off x="2039938" y="3394075"/>
            <a:ext cx="1152525" cy="366713"/>
          </a:xfrm>
          <a:prstGeom prst="rect">
            <a:avLst/>
          </a:prstGeom>
          <a:noFill/>
          <a:ln w="9525">
            <a:noFill/>
            <a:miter lim="800000"/>
            <a:headEnd/>
            <a:tailEnd/>
          </a:ln>
        </p:spPr>
        <p:txBody>
          <a:bodyPr>
            <a:spAutoFit/>
          </a:bodyPr>
          <a:lstStyle/>
          <a:p>
            <a:r>
              <a:rPr lang="en-US">
                <a:cs typeface="Arial" charset="0"/>
              </a:rPr>
              <a:t>faculties</a:t>
            </a:r>
          </a:p>
        </p:txBody>
      </p:sp>
      <p:sp>
        <p:nvSpPr>
          <p:cNvPr id="18441" name="TextBox 22"/>
          <p:cNvSpPr txBox="1">
            <a:spLocks noChangeArrowheads="1"/>
          </p:cNvSpPr>
          <p:nvPr/>
        </p:nvSpPr>
        <p:spPr bwMode="auto">
          <a:xfrm>
            <a:off x="1392238" y="2205038"/>
            <a:ext cx="1804987" cy="366712"/>
          </a:xfrm>
          <a:prstGeom prst="rect">
            <a:avLst/>
          </a:prstGeom>
          <a:noFill/>
          <a:ln w="9525">
            <a:noFill/>
            <a:miter lim="800000"/>
            <a:headEnd/>
            <a:tailEnd/>
          </a:ln>
        </p:spPr>
        <p:txBody>
          <a:bodyPr>
            <a:spAutoFit/>
          </a:bodyPr>
          <a:lstStyle/>
          <a:p>
            <a:r>
              <a:rPr lang="en-US">
                <a:cs typeface="Arial" charset="0"/>
              </a:rPr>
              <a:t>lab equipment</a:t>
            </a:r>
          </a:p>
        </p:txBody>
      </p:sp>
      <p:sp>
        <p:nvSpPr>
          <p:cNvPr id="18442" name="TextBox 23"/>
          <p:cNvSpPr txBox="1">
            <a:spLocks noChangeArrowheads="1"/>
          </p:cNvSpPr>
          <p:nvPr/>
        </p:nvSpPr>
        <p:spPr bwMode="auto">
          <a:xfrm>
            <a:off x="1392238" y="1809750"/>
            <a:ext cx="3019425" cy="366713"/>
          </a:xfrm>
          <a:prstGeom prst="rect">
            <a:avLst/>
          </a:prstGeom>
          <a:noFill/>
          <a:ln w="9525">
            <a:noFill/>
            <a:miter lim="800000"/>
            <a:headEnd/>
            <a:tailEnd/>
          </a:ln>
        </p:spPr>
        <p:txBody>
          <a:bodyPr>
            <a:spAutoFit/>
          </a:bodyPr>
          <a:lstStyle/>
          <a:p>
            <a:r>
              <a:rPr lang="en-US">
                <a:cs typeface="Arial" charset="0"/>
              </a:rPr>
              <a:t>financial resources</a:t>
            </a:r>
          </a:p>
        </p:txBody>
      </p:sp>
      <p:sp>
        <p:nvSpPr>
          <p:cNvPr id="18443" name="TextBox 24"/>
          <p:cNvSpPr txBox="1">
            <a:spLocks noChangeArrowheads="1"/>
          </p:cNvSpPr>
          <p:nvPr/>
        </p:nvSpPr>
        <p:spPr bwMode="auto">
          <a:xfrm>
            <a:off x="885825" y="4040188"/>
            <a:ext cx="2943225" cy="369887"/>
          </a:xfrm>
          <a:prstGeom prst="rect">
            <a:avLst/>
          </a:prstGeom>
          <a:noFill/>
          <a:ln w="9525">
            <a:noFill/>
            <a:miter lim="800000"/>
            <a:headEnd/>
            <a:tailEnd/>
          </a:ln>
        </p:spPr>
        <p:txBody>
          <a:bodyPr>
            <a:spAutoFit/>
          </a:bodyPr>
          <a:lstStyle/>
          <a:p>
            <a:r>
              <a:rPr lang="en-US">
                <a:cs typeface="Arial" charset="0"/>
              </a:rPr>
              <a:t>Number of  students</a:t>
            </a:r>
          </a:p>
        </p:txBody>
      </p:sp>
      <p:cxnSp>
        <p:nvCxnSpPr>
          <p:cNvPr id="33" name="Straight Arrow Connector 32"/>
          <p:cNvCxnSpPr/>
          <p:nvPr/>
        </p:nvCxnSpPr>
        <p:spPr>
          <a:xfrm>
            <a:off x="3408363" y="1957388"/>
            <a:ext cx="419100" cy="247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8441" idx="3"/>
          </p:cNvCxnSpPr>
          <p:nvPr/>
        </p:nvCxnSpPr>
        <p:spPr>
          <a:xfrm>
            <a:off x="3197225" y="2389188"/>
            <a:ext cx="422275" cy="146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265488" y="3394075"/>
            <a:ext cx="350837" cy="158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127375" y="3938588"/>
            <a:ext cx="911225" cy="361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48" name="TextBox 33"/>
          <p:cNvSpPr txBox="1">
            <a:spLocks noChangeArrowheads="1"/>
          </p:cNvSpPr>
          <p:nvPr/>
        </p:nvSpPr>
        <p:spPr bwMode="auto">
          <a:xfrm>
            <a:off x="5368925" y="2205038"/>
            <a:ext cx="3013075" cy="641350"/>
          </a:xfrm>
          <a:prstGeom prst="rect">
            <a:avLst/>
          </a:prstGeom>
          <a:noFill/>
          <a:ln w="9525">
            <a:noFill/>
            <a:miter lim="800000"/>
            <a:headEnd/>
            <a:tailEnd/>
          </a:ln>
        </p:spPr>
        <p:txBody>
          <a:bodyPr>
            <a:spAutoFit/>
          </a:bodyPr>
          <a:lstStyle/>
          <a:p>
            <a:r>
              <a:rPr lang="en-US">
                <a:cs typeface="Arial" charset="0"/>
              </a:rPr>
              <a:t>Number of students graduating</a:t>
            </a:r>
          </a:p>
        </p:txBody>
      </p:sp>
      <p:sp>
        <p:nvSpPr>
          <p:cNvPr id="18449" name="TextBox 37"/>
          <p:cNvSpPr txBox="1">
            <a:spLocks noChangeArrowheads="1"/>
          </p:cNvSpPr>
          <p:nvPr/>
        </p:nvSpPr>
        <p:spPr bwMode="auto">
          <a:xfrm>
            <a:off x="5229225" y="3325813"/>
            <a:ext cx="3152775" cy="369887"/>
          </a:xfrm>
          <a:prstGeom prst="rect">
            <a:avLst/>
          </a:prstGeom>
          <a:noFill/>
          <a:ln w="9525">
            <a:noFill/>
            <a:miter lim="800000"/>
            <a:headEnd/>
            <a:tailEnd/>
          </a:ln>
        </p:spPr>
        <p:txBody>
          <a:bodyPr>
            <a:spAutoFit/>
          </a:bodyPr>
          <a:lstStyle/>
          <a:p>
            <a:r>
              <a:rPr lang="en-US">
                <a:cs typeface="Arial" charset="0"/>
              </a:rPr>
              <a:t>  Number of students  placed</a:t>
            </a:r>
          </a:p>
        </p:txBody>
      </p:sp>
      <p:cxnSp>
        <p:nvCxnSpPr>
          <p:cNvPr id="39" name="Straight Arrow Connector 38"/>
          <p:cNvCxnSpPr/>
          <p:nvPr/>
        </p:nvCxnSpPr>
        <p:spPr>
          <a:xfrm>
            <a:off x="4948238" y="2409825"/>
            <a:ext cx="420687" cy="1000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10125" y="3630613"/>
            <a:ext cx="558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948238" y="3071813"/>
            <a:ext cx="490537" cy="50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Flowchart: Connector 41"/>
          <p:cNvSpPr/>
          <p:nvPr/>
        </p:nvSpPr>
        <p:spPr>
          <a:xfrm>
            <a:off x="3557588" y="1898650"/>
            <a:ext cx="1530350" cy="2141538"/>
          </a:xfrm>
          <a:prstGeom prst="flowChartConnec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I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b="1">
                <a:solidFill>
                  <a:srgbClr val="262673"/>
                </a:solidFill>
              </a:rPr>
              <a:t>Programme</a:t>
            </a:r>
            <a:endParaRPr lang="en-US">
              <a:solidFill>
                <a:srgbClr val="FFFFFF"/>
              </a:solidFill>
            </a:endParaRPr>
          </a:p>
        </p:txBody>
      </p:sp>
      <p:sp>
        <p:nvSpPr>
          <p:cNvPr id="18454" name="TextBox 58"/>
          <p:cNvSpPr txBox="1">
            <a:spLocks noChangeArrowheads="1"/>
          </p:cNvSpPr>
          <p:nvPr/>
        </p:nvSpPr>
        <p:spPr bwMode="auto">
          <a:xfrm>
            <a:off x="1392238" y="4689475"/>
            <a:ext cx="2413000" cy="396875"/>
          </a:xfrm>
          <a:prstGeom prst="rect">
            <a:avLst/>
          </a:prstGeom>
          <a:noFill/>
          <a:ln w="9525">
            <a:noFill/>
            <a:miter lim="800000"/>
            <a:headEnd/>
            <a:tailEnd/>
          </a:ln>
        </p:spPr>
        <p:txBody>
          <a:bodyPr wrap="none">
            <a:spAutoFit/>
          </a:bodyPr>
          <a:lstStyle/>
          <a:p>
            <a:r>
              <a:rPr lang="en-US" sz="2000" b="1">
                <a:cs typeface="Arial" charset="0"/>
              </a:rPr>
              <a:t>Measureable Input</a:t>
            </a:r>
          </a:p>
        </p:txBody>
      </p:sp>
      <p:sp>
        <p:nvSpPr>
          <p:cNvPr id="18455" name="TextBox 59"/>
          <p:cNvSpPr txBox="1">
            <a:spLocks noChangeArrowheads="1"/>
          </p:cNvSpPr>
          <p:nvPr/>
        </p:nvSpPr>
        <p:spPr bwMode="auto">
          <a:xfrm>
            <a:off x="5137150" y="4618038"/>
            <a:ext cx="2952750" cy="396875"/>
          </a:xfrm>
          <a:prstGeom prst="rect">
            <a:avLst/>
          </a:prstGeom>
          <a:noFill/>
          <a:ln w="9525">
            <a:noFill/>
            <a:miter lim="800000"/>
            <a:headEnd/>
            <a:tailEnd/>
          </a:ln>
        </p:spPr>
        <p:txBody>
          <a:bodyPr>
            <a:spAutoFit/>
          </a:bodyPr>
          <a:lstStyle/>
          <a:p>
            <a:r>
              <a:rPr lang="en-US" sz="2000" b="1">
                <a:cs typeface="Arial" charset="0"/>
              </a:rPr>
              <a:t>Measurable Outputs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Outcome Based Education</a:t>
            </a:r>
          </a:p>
        </p:txBody>
      </p:sp>
      <p:sp>
        <p:nvSpPr>
          <p:cNvPr id="19459" name="Date Placeholder 3"/>
          <p:cNvSpPr>
            <a:spLocks noGrp="1"/>
          </p:cNvSpPr>
          <p:nvPr>
            <p:ph type="dt" sz="quarter" idx="10"/>
          </p:nvPr>
        </p:nvSpPr>
        <p:spPr>
          <a:noFill/>
        </p:spPr>
        <p:txBody>
          <a:bodyPr/>
          <a:lstStyle/>
          <a:p>
            <a:fld id="{8705477A-5331-4A6F-B102-377F84F30ABC}" type="datetime5">
              <a:rPr lang="en-US" smtClean="0"/>
              <a:pPr/>
              <a:t>29-Dec-23</a:t>
            </a:fld>
            <a:endParaRPr lang="en-US"/>
          </a:p>
        </p:txBody>
      </p:sp>
      <p:sp>
        <p:nvSpPr>
          <p:cNvPr id="19460" name="TextBox 36"/>
          <p:cNvSpPr txBox="1">
            <a:spLocks noChangeArrowheads="1"/>
          </p:cNvSpPr>
          <p:nvPr/>
        </p:nvSpPr>
        <p:spPr bwMode="auto">
          <a:xfrm>
            <a:off x="5548313" y="3686175"/>
            <a:ext cx="3222625" cy="646113"/>
          </a:xfrm>
          <a:prstGeom prst="rect">
            <a:avLst/>
          </a:prstGeom>
          <a:noFill/>
          <a:ln w="9525">
            <a:noFill/>
            <a:miter lim="800000"/>
            <a:headEnd/>
            <a:tailEnd/>
          </a:ln>
        </p:spPr>
        <p:txBody>
          <a:bodyPr>
            <a:spAutoFit/>
          </a:bodyPr>
          <a:lstStyle/>
          <a:p>
            <a:r>
              <a:rPr lang="en-US"/>
              <a:t> </a:t>
            </a:r>
            <a:r>
              <a:rPr lang="en-US" b="1">
                <a:solidFill>
                  <a:srgbClr val="C00000"/>
                </a:solidFill>
              </a:rPr>
              <a:t>career and professional accomplishments</a:t>
            </a:r>
            <a:r>
              <a:rPr lang="en-US"/>
              <a:t> of graduates</a:t>
            </a:r>
          </a:p>
        </p:txBody>
      </p:sp>
      <p:sp>
        <p:nvSpPr>
          <p:cNvPr id="19461" name="TextBox 13"/>
          <p:cNvSpPr txBox="1">
            <a:spLocks noChangeArrowheads="1"/>
          </p:cNvSpPr>
          <p:nvPr/>
        </p:nvSpPr>
        <p:spPr bwMode="auto">
          <a:xfrm>
            <a:off x="658813" y="3209925"/>
            <a:ext cx="2406650" cy="366713"/>
          </a:xfrm>
          <a:prstGeom prst="rect">
            <a:avLst/>
          </a:prstGeom>
          <a:noFill/>
          <a:ln w="9525">
            <a:noFill/>
            <a:miter lim="800000"/>
            <a:headEnd/>
            <a:tailEnd/>
          </a:ln>
        </p:spPr>
        <p:txBody>
          <a:bodyPr wrap="none">
            <a:spAutoFit/>
          </a:bodyPr>
          <a:lstStyle/>
          <a:p>
            <a:r>
              <a:rPr lang="en-US"/>
              <a:t>Infrastructure facilities</a:t>
            </a:r>
          </a:p>
        </p:txBody>
      </p:sp>
      <p:cxnSp>
        <p:nvCxnSpPr>
          <p:cNvPr id="7" name="Straight Arrow Connector 6"/>
          <p:cNvCxnSpPr/>
          <p:nvPr/>
        </p:nvCxnSpPr>
        <p:spPr>
          <a:xfrm>
            <a:off x="2970213" y="3414713"/>
            <a:ext cx="420687" cy="0"/>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63" name="TextBox 21"/>
          <p:cNvSpPr txBox="1">
            <a:spLocks noChangeArrowheads="1"/>
          </p:cNvSpPr>
          <p:nvPr/>
        </p:nvSpPr>
        <p:spPr bwMode="auto">
          <a:xfrm>
            <a:off x="1882775" y="3787775"/>
            <a:ext cx="1152525" cy="366713"/>
          </a:xfrm>
          <a:prstGeom prst="rect">
            <a:avLst/>
          </a:prstGeom>
          <a:noFill/>
          <a:ln w="9525">
            <a:noFill/>
            <a:miter lim="800000"/>
            <a:headEnd/>
            <a:tailEnd/>
          </a:ln>
        </p:spPr>
        <p:txBody>
          <a:bodyPr>
            <a:spAutoFit/>
          </a:bodyPr>
          <a:lstStyle/>
          <a:p>
            <a:r>
              <a:rPr lang="en-US"/>
              <a:t>faculties</a:t>
            </a:r>
          </a:p>
        </p:txBody>
      </p:sp>
      <p:sp>
        <p:nvSpPr>
          <p:cNvPr id="19464" name="TextBox 22"/>
          <p:cNvSpPr txBox="1">
            <a:spLocks noChangeArrowheads="1"/>
          </p:cNvSpPr>
          <p:nvPr/>
        </p:nvSpPr>
        <p:spPr bwMode="auto">
          <a:xfrm>
            <a:off x="1235075" y="2598738"/>
            <a:ext cx="1804988" cy="366712"/>
          </a:xfrm>
          <a:prstGeom prst="rect">
            <a:avLst/>
          </a:prstGeom>
          <a:noFill/>
          <a:ln w="9525">
            <a:noFill/>
            <a:miter lim="800000"/>
            <a:headEnd/>
            <a:tailEnd/>
          </a:ln>
        </p:spPr>
        <p:txBody>
          <a:bodyPr>
            <a:spAutoFit/>
          </a:bodyPr>
          <a:lstStyle/>
          <a:p>
            <a:r>
              <a:rPr lang="en-US"/>
              <a:t>lab equipment</a:t>
            </a:r>
          </a:p>
        </p:txBody>
      </p:sp>
      <p:sp>
        <p:nvSpPr>
          <p:cNvPr id="19465" name="TextBox 23"/>
          <p:cNvSpPr txBox="1">
            <a:spLocks noChangeArrowheads="1"/>
          </p:cNvSpPr>
          <p:nvPr/>
        </p:nvSpPr>
        <p:spPr bwMode="auto">
          <a:xfrm>
            <a:off x="1235075" y="2203450"/>
            <a:ext cx="3019425" cy="366713"/>
          </a:xfrm>
          <a:prstGeom prst="rect">
            <a:avLst/>
          </a:prstGeom>
          <a:noFill/>
          <a:ln w="9525">
            <a:noFill/>
            <a:miter lim="800000"/>
            <a:headEnd/>
            <a:tailEnd/>
          </a:ln>
        </p:spPr>
        <p:txBody>
          <a:bodyPr>
            <a:spAutoFit/>
          </a:bodyPr>
          <a:lstStyle/>
          <a:p>
            <a:r>
              <a:rPr lang="en-US"/>
              <a:t>financial resources</a:t>
            </a:r>
          </a:p>
        </p:txBody>
      </p:sp>
      <p:sp>
        <p:nvSpPr>
          <p:cNvPr id="19466" name="TextBox 24"/>
          <p:cNvSpPr txBox="1">
            <a:spLocks noChangeArrowheads="1"/>
          </p:cNvSpPr>
          <p:nvPr/>
        </p:nvSpPr>
        <p:spPr bwMode="auto">
          <a:xfrm>
            <a:off x="728663" y="4433888"/>
            <a:ext cx="2943225" cy="369887"/>
          </a:xfrm>
          <a:prstGeom prst="rect">
            <a:avLst/>
          </a:prstGeom>
          <a:noFill/>
          <a:ln w="9525">
            <a:noFill/>
            <a:miter lim="800000"/>
            <a:headEnd/>
            <a:tailEnd/>
          </a:ln>
        </p:spPr>
        <p:txBody>
          <a:bodyPr>
            <a:spAutoFit/>
          </a:bodyPr>
          <a:lstStyle/>
          <a:p>
            <a:r>
              <a:rPr lang="en-US"/>
              <a:t>Number of  students</a:t>
            </a:r>
          </a:p>
        </p:txBody>
      </p:sp>
      <p:cxnSp>
        <p:nvCxnSpPr>
          <p:cNvPr id="12" name="Straight Arrow Connector 11"/>
          <p:cNvCxnSpPr/>
          <p:nvPr/>
        </p:nvCxnSpPr>
        <p:spPr>
          <a:xfrm>
            <a:off x="3251200" y="2351088"/>
            <a:ext cx="419100" cy="247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9464" idx="3"/>
          </p:cNvCxnSpPr>
          <p:nvPr/>
        </p:nvCxnSpPr>
        <p:spPr>
          <a:xfrm>
            <a:off x="3040063" y="2782888"/>
            <a:ext cx="422275" cy="146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108325" y="3787775"/>
            <a:ext cx="350838" cy="158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70213" y="4332288"/>
            <a:ext cx="911225" cy="361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71" name="TextBox 33"/>
          <p:cNvSpPr txBox="1">
            <a:spLocks noChangeArrowheads="1"/>
          </p:cNvSpPr>
          <p:nvPr/>
        </p:nvSpPr>
        <p:spPr bwMode="auto">
          <a:xfrm>
            <a:off x="5548313" y="2719388"/>
            <a:ext cx="3013075" cy="923925"/>
          </a:xfrm>
          <a:prstGeom prst="rect">
            <a:avLst/>
          </a:prstGeom>
          <a:noFill/>
          <a:ln w="9525">
            <a:noFill/>
            <a:miter lim="800000"/>
            <a:headEnd/>
            <a:tailEnd/>
          </a:ln>
        </p:spPr>
        <p:txBody>
          <a:bodyPr>
            <a:spAutoFit/>
          </a:bodyPr>
          <a:lstStyle/>
          <a:p>
            <a:r>
              <a:rPr lang="en-US" b="1">
                <a:solidFill>
                  <a:srgbClr val="C00000"/>
                </a:solidFill>
              </a:rPr>
              <a:t>Knowledge, skills and behaviour</a:t>
            </a:r>
            <a:r>
              <a:rPr lang="en-US"/>
              <a:t> of students graduating</a:t>
            </a:r>
          </a:p>
        </p:txBody>
      </p:sp>
      <p:cxnSp>
        <p:nvCxnSpPr>
          <p:cNvPr id="17" name="Straight Arrow Connector 16"/>
          <p:cNvCxnSpPr/>
          <p:nvPr/>
        </p:nvCxnSpPr>
        <p:spPr>
          <a:xfrm>
            <a:off x="4791075" y="2803525"/>
            <a:ext cx="685800" cy="1254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652963" y="4000500"/>
            <a:ext cx="895350" cy="238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3400425" y="2292350"/>
            <a:ext cx="1530350" cy="2141538"/>
          </a:xfrm>
          <a:prstGeom prst="flowChartConnector">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b="1" dirty="0">
                <a:solidFill>
                  <a:srgbClr val="262673"/>
                </a:solidFill>
              </a:rPr>
              <a:t>Programme</a:t>
            </a:r>
            <a:endParaRPr lang="en-US" dirty="0">
              <a:solidFill>
                <a:srgbClr val="FFFFFF"/>
              </a:solidFill>
            </a:endParaRPr>
          </a:p>
        </p:txBody>
      </p:sp>
      <p:sp>
        <p:nvSpPr>
          <p:cNvPr id="19475" name="TextBox 58"/>
          <p:cNvSpPr txBox="1">
            <a:spLocks noChangeArrowheads="1"/>
          </p:cNvSpPr>
          <p:nvPr/>
        </p:nvSpPr>
        <p:spPr bwMode="auto">
          <a:xfrm>
            <a:off x="688975" y="1643063"/>
            <a:ext cx="2312988" cy="400050"/>
          </a:xfrm>
          <a:prstGeom prst="rect">
            <a:avLst/>
          </a:prstGeom>
          <a:solidFill>
            <a:srgbClr val="FFFF99"/>
          </a:solidFill>
          <a:ln w="9525">
            <a:noFill/>
            <a:miter lim="800000"/>
            <a:headEnd/>
            <a:tailEnd/>
          </a:ln>
        </p:spPr>
        <p:txBody>
          <a:bodyPr wrap="none">
            <a:spAutoFit/>
          </a:bodyPr>
          <a:lstStyle/>
          <a:p>
            <a:r>
              <a:rPr lang="en-US" sz="2000" b="1"/>
              <a:t>Measureable Inputs</a:t>
            </a:r>
          </a:p>
        </p:txBody>
      </p:sp>
      <p:sp>
        <p:nvSpPr>
          <p:cNvPr id="19476" name="TextBox 59"/>
          <p:cNvSpPr txBox="1">
            <a:spLocks noChangeArrowheads="1"/>
          </p:cNvSpPr>
          <p:nvPr/>
        </p:nvSpPr>
        <p:spPr bwMode="auto">
          <a:xfrm>
            <a:off x="5476875" y="4772025"/>
            <a:ext cx="2952750" cy="400050"/>
          </a:xfrm>
          <a:prstGeom prst="rect">
            <a:avLst/>
          </a:prstGeom>
          <a:solidFill>
            <a:srgbClr val="99FF66"/>
          </a:solidFill>
          <a:ln w="9525">
            <a:noFill/>
            <a:miter lim="800000"/>
            <a:headEnd/>
            <a:tailEnd/>
          </a:ln>
        </p:spPr>
        <p:txBody>
          <a:bodyPr>
            <a:spAutoFit/>
          </a:bodyPr>
          <a:lstStyle/>
          <a:p>
            <a:r>
              <a:rPr lang="en-US" sz="2000" b="1"/>
              <a:t>Measurable Outcomes</a:t>
            </a:r>
          </a:p>
        </p:txBody>
      </p:sp>
      <p:cxnSp>
        <p:nvCxnSpPr>
          <p:cNvPr id="22" name="Elbow Connector 21"/>
          <p:cNvCxnSpPr/>
          <p:nvPr/>
        </p:nvCxnSpPr>
        <p:spPr>
          <a:xfrm rot="5400000">
            <a:off x="3154363" y="3321050"/>
            <a:ext cx="2428875" cy="1501775"/>
          </a:xfrm>
          <a:prstGeom prst="bentConnector3">
            <a:avLst>
              <a:gd name="adj1" fmla="val 96914"/>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rot="5400000" flipH="1" flipV="1">
            <a:off x="2367756" y="2893219"/>
            <a:ext cx="3643313" cy="10001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479" name="TextBox 33"/>
          <p:cNvSpPr txBox="1">
            <a:spLocks noChangeArrowheads="1"/>
          </p:cNvSpPr>
          <p:nvPr/>
        </p:nvSpPr>
        <p:spPr bwMode="auto">
          <a:xfrm>
            <a:off x="5548313" y="2292350"/>
            <a:ext cx="3013075" cy="369888"/>
          </a:xfrm>
          <a:prstGeom prst="rect">
            <a:avLst/>
          </a:prstGeom>
          <a:noFill/>
          <a:ln w="9525">
            <a:noFill/>
            <a:miter lim="800000"/>
            <a:headEnd/>
            <a:tailEnd/>
          </a:ln>
        </p:spPr>
        <p:txBody>
          <a:bodyPr>
            <a:spAutoFit/>
          </a:bodyPr>
          <a:lstStyle/>
          <a:p>
            <a:r>
              <a:rPr lang="en-US" b="1">
                <a:solidFill>
                  <a:srgbClr val="C00000"/>
                </a:solidFill>
              </a:rPr>
              <a:t>Course outcomes</a:t>
            </a:r>
            <a:endParaRPr lang="en-US"/>
          </a:p>
        </p:txBody>
      </p:sp>
      <p:cxnSp>
        <p:nvCxnSpPr>
          <p:cNvPr id="25" name="Straight Arrow Connector 24"/>
          <p:cNvCxnSpPr/>
          <p:nvPr/>
        </p:nvCxnSpPr>
        <p:spPr>
          <a:xfrm>
            <a:off x="4675188" y="2535238"/>
            <a:ext cx="8890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924425" y="2732088"/>
            <a:ext cx="392113"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C94EB-5497-43D9-B611-AE0A9D125D98}"/>
              </a:ext>
            </a:extLst>
          </p:cNvPr>
          <p:cNvSpPr>
            <a:spLocks noGrp="1"/>
          </p:cNvSpPr>
          <p:nvPr>
            <p:ph type="title"/>
          </p:nvPr>
        </p:nvSpPr>
        <p:spPr>
          <a:xfrm>
            <a:off x="457200" y="274638"/>
            <a:ext cx="8229600" cy="850106"/>
          </a:xfrm>
        </p:spPr>
        <p:txBody>
          <a:bodyPr/>
          <a:lstStyle/>
          <a:p>
            <a:r>
              <a:rPr lang="en-US" dirty="0"/>
              <a:t>Input-Output-Outcomes</a:t>
            </a:r>
            <a:endParaRPr lang="en-IN" dirty="0"/>
          </a:p>
        </p:txBody>
      </p:sp>
      <p:sp>
        <p:nvSpPr>
          <p:cNvPr id="3" name="Content Placeholder 2">
            <a:extLst>
              <a:ext uri="{FF2B5EF4-FFF2-40B4-BE49-F238E27FC236}">
                <a16:creationId xmlns:a16="http://schemas.microsoft.com/office/drawing/2014/main" xmlns="" id="{1A085505-2694-4597-BFCF-9E95901B9B1D}"/>
              </a:ext>
            </a:extLst>
          </p:cNvPr>
          <p:cNvSpPr>
            <a:spLocks noGrp="1"/>
          </p:cNvSpPr>
          <p:nvPr>
            <p:ph idx="1"/>
          </p:nvPr>
        </p:nvSpPr>
        <p:spPr>
          <a:xfrm>
            <a:off x="457200" y="1124744"/>
            <a:ext cx="8291264" cy="5112568"/>
          </a:xfrm>
        </p:spPr>
        <p:txBody>
          <a:bodyPr/>
          <a:lstStyle/>
          <a:p>
            <a:r>
              <a:rPr lang="en-US" sz="2400" dirty="0"/>
              <a:t>Input -  infra, students, financial resources, faculty  …</a:t>
            </a:r>
          </a:p>
          <a:p>
            <a:pPr marL="0" indent="0">
              <a:buNone/>
            </a:pPr>
            <a:endParaRPr lang="en-US" sz="2400" dirty="0"/>
          </a:p>
          <a:p>
            <a:r>
              <a:rPr lang="en-US" sz="2400" dirty="0"/>
              <a:t>Output-  Average CGPA, Number of students graduated, number of students placed , …</a:t>
            </a:r>
          </a:p>
          <a:p>
            <a:pPr marL="0" indent="0">
              <a:buNone/>
            </a:pPr>
            <a:endParaRPr lang="en-US" sz="2400" dirty="0"/>
          </a:p>
          <a:p>
            <a:r>
              <a:rPr lang="en-US" sz="2400" dirty="0"/>
              <a:t>Outcomes – accomplishment  of output</a:t>
            </a:r>
          </a:p>
          <a:p>
            <a:pPr marL="0" indent="0">
              <a:buNone/>
            </a:pPr>
            <a:r>
              <a:rPr lang="en-US" sz="2400" dirty="0"/>
              <a:t>                        Course outcomes (COs), </a:t>
            </a:r>
            <a:r>
              <a:rPr lang="en-US" sz="2400" dirty="0" err="1"/>
              <a:t>Programme</a:t>
            </a:r>
            <a:r>
              <a:rPr lang="en-US" sz="2400" dirty="0"/>
              <a:t>  </a:t>
            </a:r>
          </a:p>
          <a:p>
            <a:pPr marL="0" indent="0">
              <a:buNone/>
            </a:pPr>
            <a:r>
              <a:rPr lang="en-US" sz="2400" dirty="0"/>
              <a:t>                         outcomes (POs), Professional outcomes </a:t>
            </a:r>
          </a:p>
          <a:p>
            <a:pPr marL="0" indent="0">
              <a:buNone/>
            </a:pPr>
            <a:r>
              <a:rPr lang="en-US" sz="2400" dirty="0"/>
              <a:t>                        (or) PEOs</a:t>
            </a:r>
          </a:p>
          <a:p>
            <a:pPr marL="0" indent="0">
              <a:buNone/>
            </a:pPr>
            <a:endParaRPr lang="en-US" sz="2400" dirty="0"/>
          </a:p>
          <a:p>
            <a:pPr marL="0" indent="0">
              <a:buNone/>
            </a:pPr>
            <a:r>
              <a:rPr lang="en-US" sz="2400" dirty="0"/>
              <a:t>Some examples of outcomes</a:t>
            </a:r>
          </a:p>
          <a:p>
            <a:pPr marL="0" indent="0">
              <a:buNone/>
            </a:pPr>
            <a:endParaRPr lang="en-IN" sz="2400" dirty="0"/>
          </a:p>
        </p:txBody>
      </p:sp>
      <p:sp>
        <p:nvSpPr>
          <p:cNvPr id="4" name="Date Placeholder 3">
            <a:extLst>
              <a:ext uri="{FF2B5EF4-FFF2-40B4-BE49-F238E27FC236}">
                <a16:creationId xmlns:a16="http://schemas.microsoft.com/office/drawing/2014/main" xmlns="" id="{EC635AF2-3F93-4CA3-AE92-66F0CA62AA96}"/>
              </a:ext>
            </a:extLst>
          </p:cNvPr>
          <p:cNvSpPr>
            <a:spLocks noGrp="1"/>
          </p:cNvSpPr>
          <p:nvPr>
            <p:ph type="dt" sz="half" idx="10"/>
          </p:nvPr>
        </p:nvSpPr>
        <p:spPr/>
        <p:txBody>
          <a:bodyPr/>
          <a:lstStyle/>
          <a:p>
            <a:pPr>
              <a:defRPr/>
            </a:pPr>
            <a:fld id="{74CFD261-8F63-4DDC-AEDC-653C162D2B26}" type="datetime5">
              <a:rPr lang="en-US" smtClean="0"/>
              <a:pPr>
                <a:defRPr/>
              </a:pPr>
              <a:t>29-Dec-23</a:t>
            </a:fld>
            <a:endParaRPr lang="en-US" dirty="0"/>
          </a:p>
        </p:txBody>
      </p:sp>
    </p:spTree>
    <p:extLst>
      <p:ext uri="{BB962C8B-B14F-4D97-AF65-F5344CB8AC3E}">
        <p14:creationId xmlns:p14="http://schemas.microsoft.com/office/powerpoint/2010/main" xmlns="" val="23001655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725470"/>
          </a:xfrm>
        </p:spPr>
        <p:txBody>
          <a:bodyPr/>
          <a:lstStyle/>
          <a:p>
            <a:r>
              <a:rPr lang="en-US" dirty="0"/>
              <a:t>OBE Principles</a:t>
            </a:r>
          </a:p>
        </p:txBody>
      </p:sp>
      <p:sp>
        <p:nvSpPr>
          <p:cNvPr id="21507" name="Content Placeholder 2"/>
          <p:cNvSpPr>
            <a:spLocks noGrp="1"/>
          </p:cNvSpPr>
          <p:nvPr>
            <p:ph idx="1"/>
          </p:nvPr>
        </p:nvSpPr>
        <p:spPr>
          <a:xfrm>
            <a:off x="457200" y="1000108"/>
            <a:ext cx="8401050" cy="5286392"/>
          </a:xfrm>
        </p:spPr>
        <p:txBody>
          <a:bodyPr/>
          <a:lstStyle/>
          <a:p>
            <a:r>
              <a:rPr lang="en-US" sz="2400" dirty="0"/>
              <a:t>Clarity of focus</a:t>
            </a:r>
          </a:p>
          <a:p>
            <a:pPr lvl="1"/>
            <a:r>
              <a:rPr lang="en-US" sz="2000" dirty="0"/>
              <a:t>Facilitate student achievements on the intended learning outcome</a:t>
            </a:r>
          </a:p>
          <a:p>
            <a:pPr lvl="1"/>
            <a:r>
              <a:rPr lang="en-US" sz="2000" dirty="0"/>
              <a:t>Clarify short and long term learning intentions</a:t>
            </a:r>
          </a:p>
          <a:p>
            <a:pPr lvl="1"/>
            <a:r>
              <a:rPr lang="en-US" sz="2000" dirty="0"/>
              <a:t>Assist learners to attain outcomes</a:t>
            </a:r>
          </a:p>
          <a:p>
            <a:pPr lvl="1"/>
            <a:r>
              <a:rPr lang="en-US" sz="2000" dirty="0"/>
              <a:t>Focus assessment on outcomes</a:t>
            </a:r>
          </a:p>
          <a:p>
            <a:r>
              <a:rPr lang="en-US" sz="2400" dirty="0"/>
              <a:t>Expanded opportunities</a:t>
            </a:r>
          </a:p>
          <a:p>
            <a:pPr lvl="1"/>
            <a:r>
              <a:rPr lang="en-US" sz="2000" dirty="0"/>
              <a:t>Provide multiple opportunities to match different learner’s needs</a:t>
            </a:r>
          </a:p>
          <a:p>
            <a:r>
              <a:rPr lang="en-US" sz="2400" dirty="0"/>
              <a:t>High expectations for all to succeed </a:t>
            </a:r>
          </a:p>
          <a:p>
            <a:pPr lvl="1"/>
            <a:r>
              <a:rPr lang="en-US" sz="2000" dirty="0"/>
              <a:t>Most student achieve high standards if they are given appropriate opportunities</a:t>
            </a:r>
          </a:p>
          <a:p>
            <a:r>
              <a:rPr lang="en-US" sz="2400" dirty="0"/>
              <a:t>Designing Backward</a:t>
            </a:r>
          </a:p>
          <a:p>
            <a:pPr lvl="1"/>
            <a:r>
              <a:rPr lang="en-US" sz="2000" dirty="0"/>
              <a:t>Curriculum design begin with exit outcomes, followed by building block of learning </a:t>
            </a:r>
          </a:p>
          <a:p>
            <a:pPr>
              <a:buNone/>
            </a:pPr>
            <a:endParaRPr lang="en-US" sz="2400" dirty="0"/>
          </a:p>
        </p:txBody>
      </p:sp>
      <p:sp>
        <p:nvSpPr>
          <p:cNvPr id="21508" name="Date Placeholder 3"/>
          <p:cNvSpPr>
            <a:spLocks noGrp="1"/>
          </p:cNvSpPr>
          <p:nvPr>
            <p:ph type="dt" sz="quarter" idx="10"/>
          </p:nvPr>
        </p:nvSpPr>
        <p:spPr>
          <a:noFill/>
        </p:spPr>
        <p:txBody>
          <a:bodyPr/>
          <a:lstStyle/>
          <a:p>
            <a:fld id="{D94B4CD8-29AF-48DC-B0D1-F561ABB35B6B}" type="datetime5">
              <a:rPr lang="en-US" smtClean="0"/>
              <a:pPr/>
              <a:t>29-Dec-23</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 Benefits of OBE  -Teacher</a:t>
            </a:r>
          </a:p>
        </p:txBody>
      </p:sp>
      <p:sp>
        <p:nvSpPr>
          <p:cNvPr id="21507" name="Content Placeholder 2"/>
          <p:cNvSpPr>
            <a:spLocks noGrp="1"/>
          </p:cNvSpPr>
          <p:nvPr>
            <p:ph idx="1"/>
          </p:nvPr>
        </p:nvSpPr>
        <p:spPr>
          <a:xfrm>
            <a:off x="457200" y="1600200"/>
            <a:ext cx="8401050" cy="4257692"/>
          </a:xfrm>
        </p:spPr>
        <p:txBody>
          <a:bodyPr/>
          <a:lstStyle/>
          <a:p>
            <a:r>
              <a:rPr lang="en-US" sz="2400" dirty="0"/>
              <a:t>Teaching will become a far more creative and innovative career.</a:t>
            </a:r>
          </a:p>
          <a:p>
            <a:endParaRPr lang="en-US" sz="2400" dirty="0"/>
          </a:p>
          <a:p>
            <a:r>
              <a:rPr lang="en-US" sz="2400" dirty="0"/>
              <a:t>Lecturers will no longer feel the pressure of having to be the “source of all knowledge”</a:t>
            </a:r>
          </a:p>
          <a:p>
            <a:pPr>
              <a:buFontTx/>
              <a:buNone/>
            </a:pPr>
            <a:endParaRPr lang="en-US" sz="2400" dirty="0"/>
          </a:p>
          <a:p>
            <a:r>
              <a:rPr lang="en-US" sz="2400" i="1" dirty="0"/>
              <a:t>Producing thinking, caring students.</a:t>
            </a:r>
          </a:p>
          <a:p>
            <a:pPr>
              <a:buNone/>
            </a:pPr>
            <a:r>
              <a:rPr lang="en-US" sz="2400" dirty="0"/>
              <a:t>			</a:t>
            </a:r>
          </a:p>
          <a:p>
            <a:pPr>
              <a:buNone/>
            </a:pPr>
            <a:r>
              <a:rPr lang="en-US" sz="2400" dirty="0"/>
              <a:t>	</a:t>
            </a:r>
            <a:r>
              <a:rPr lang="en-US" sz="2400" dirty="0">
                <a:solidFill>
                  <a:srgbClr val="FF0000"/>
                </a:solidFill>
              </a:rPr>
              <a:t>The role of the faculty adapts into instructor, trainer, facilitator, and/or mentor based on the outcomes targeted</a:t>
            </a:r>
          </a:p>
        </p:txBody>
      </p:sp>
      <p:sp>
        <p:nvSpPr>
          <p:cNvPr id="21508" name="Date Placeholder 3"/>
          <p:cNvSpPr>
            <a:spLocks noGrp="1"/>
          </p:cNvSpPr>
          <p:nvPr>
            <p:ph type="dt" sz="quarter" idx="10"/>
          </p:nvPr>
        </p:nvSpPr>
        <p:spPr>
          <a:noFill/>
        </p:spPr>
        <p:txBody>
          <a:bodyPr/>
          <a:lstStyle/>
          <a:p>
            <a:fld id="{D94B4CD8-29AF-48DC-B0D1-F561ABB35B6B}" type="datetime5">
              <a:rPr lang="en-US" smtClean="0"/>
              <a:pPr/>
              <a:t>29-Dec-23</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 Benefits of OBE  -Teacher</a:t>
            </a:r>
          </a:p>
        </p:txBody>
      </p:sp>
      <p:sp>
        <p:nvSpPr>
          <p:cNvPr id="21507" name="Content Placeholder 2"/>
          <p:cNvSpPr>
            <a:spLocks noGrp="1"/>
          </p:cNvSpPr>
          <p:nvPr>
            <p:ph idx="1"/>
          </p:nvPr>
        </p:nvSpPr>
        <p:spPr>
          <a:xfrm>
            <a:off x="457200" y="1600200"/>
            <a:ext cx="8401050" cy="3773488"/>
          </a:xfrm>
        </p:spPr>
        <p:txBody>
          <a:bodyPr/>
          <a:lstStyle/>
          <a:p>
            <a:r>
              <a:rPr lang="en-US" sz="2400"/>
              <a:t>Teaching will become a far more creative and innovative career.</a:t>
            </a:r>
          </a:p>
          <a:p>
            <a:endParaRPr lang="en-US" sz="2400"/>
          </a:p>
          <a:p>
            <a:r>
              <a:rPr lang="en-US" sz="2400"/>
              <a:t>Lecturers will no longer feel the pressure of having to be the “source of all knowledge”</a:t>
            </a:r>
          </a:p>
          <a:p>
            <a:pPr>
              <a:buFontTx/>
              <a:buNone/>
            </a:pPr>
            <a:endParaRPr lang="en-US" sz="2400"/>
          </a:p>
          <a:p>
            <a:r>
              <a:rPr lang="en-US" sz="2400" i="1"/>
              <a:t>Producing thinking, caring students.</a:t>
            </a:r>
            <a:endParaRPr lang="en-US" sz="2400"/>
          </a:p>
        </p:txBody>
      </p:sp>
      <p:sp>
        <p:nvSpPr>
          <p:cNvPr id="21508" name="Date Placeholder 3"/>
          <p:cNvSpPr>
            <a:spLocks noGrp="1"/>
          </p:cNvSpPr>
          <p:nvPr>
            <p:ph type="dt" sz="quarter" idx="10"/>
          </p:nvPr>
        </p:nvSpPr>
        <p:spPr>
          <a:noFill/>
        </p:spPr>
        <p:txBody>
          <a:bodyPr/>
          <a:lstStyle/>
          <a:p>
            <a:fld id="{D94B4CD8-29AF-48DC-B0D1-F561ABB35B6B}" type="datetime5">
              <a:rPr lang="en-US" smtClean="0"/>
              <a:pPr/>
              <a:t>29-Dec-23</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472488" cy="1011237"/>
          </a:xfrm>
        </p:spPr>
        <p:txBody>
          <a:bodyPr/>
          <a:lstStyle/>
          <a:p>
            <a:r>
              <a:rPr lang="en-US"/>
              <a:t>Keys of OBE System </a:t>
            </a:r>
            <a:br>
              <a:rPr lang="en-US"/>
            </a:br>
            <a:r>
              <a:rPr lang="en-US" sz="3200"/>
              <a:t>(William G. Spady)</a:t>
            </a:r>
          </a:p>
        </p:txBody>
      </p:sp>
      <p:sp>
        <p:nvSpPr>
          <p:cNvPr id="23555" name="Content Placeholder 2"/>
          <p:cNvSpPr>
            <a:spLocks noGrp="1"/>
          </p:cNvSpPr>
          <p:nvPr>
            <p:ph idx="1"/>
          </p:nvPr>
        </p:nvSpPr>
        <p:spPr>
          <a:xfrm>
            <a:off x="457200" y="1285875"/>
            <a:ext cx="8229600" cy="4714875"/>
          </a:xfrm>
        </p:spPr>
        <p:txBody>
          <a:bodyPr/>
          <a:lstStyle/>
          <a:p>
            <a:r>
              <a:rPr lang="en-US" sz="2800"/>
              <a:t>Developing a clear set of learning outcomes around which all of the system's components can be focused</a:t>
            </a:r>
          </a:p>
          <a:p>
            <a:endParaRPr lang="en-US" sz="2800"/>
          </a:p>
          <a:p>
            <a:r>
              <a:rPr lang="en-US" sz="2800"/>
              <a:t>Establishing the conditions and opportunities within the system that enable and encourage all students to achieve those essential outcomes</a:t>
            </a:r>
          </a:p>
          <a:p>
            <a:endParaRPr lang="en-US" sz="2800"/>
          </a:p>
          <a:p>
            <a:r>
              <a:rPr lang="en-US" sz="2800"/>
              <a:t>Having learners do important things with what they know is a major step beyond knowing itself</a:t>
            </a:r>
          </a:p>
        </p:txBody>
      </p:sp>
      <p:sp>
        <p:nvSpPr>
          <p:cNvPr id="23556" name="Date Placeholder 3"/>
          <p:cNvSpPr>
            <a:spLocks noGrp="1"/>
          </p:cNvSpPr>
          <p:nvPr>
            <p:ph type="dt" sz="quarter" idx="10"/>
          </p:nvPr>
        </p:nvSpPr>
        <p:spPr>
          <a:noFill/>
        </p:spPr>
        <p:txBody>
          <a:bodyPr/>
          <a:lstStyle/>
          <a:p>
            <a:fld id="{F2D73572-497F-4127-83AB-F93EE4CD1201}" type="datetime5">
              <a:rPr lang="en-US" smtClean="0"/>
              <a:pPr/>
              <a:t>29-Dec-23</a:t>
            </a:fld>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fld id="{0132177A-3AB6-4C26-A196-69AF917806EB}" type="datetime5">
              <a:rPr lang="en-US" smtClean="0"/>
              <a:pPr/>
              <a:t>29-Dec-23</a:t>
            </a:fld>
            <a:endParaRPr lang="en-US"/>
          </a:p>
        </p:txBody>
      </p:sp>
      <p:sp>
        <p:nvSpPr>
          <p:cNvPr id="4099" name="Rectangle 3"/>
          <p:cNvSpPr>
            <a:spLocks noGrp="1" noChangeArrowheads="1"/>
          </p:cNvSpPr>
          <p:nvPr>
            <p:ph type="ctrTitle"/>
          </p:nvPr>
        </p:nvSpPr>
        <p:spPr>
          <a:xfrm>
            <a:off x="179388" y="428625"/>
            <a:ext cx="8464550" cy="5715000"/>
          </a:xfrm>
        </p:spPr>
        <p:txBody>
          <a:bodyPr/>
          <a:lstStyle/>
          <a:p>
            <a:pPr eaLnBrk="1" hangingPunct="1">
              <a:defRPr/>
            </a:pPr>
            <a:r>
              <a:rPr lang="en-US" sz="4000" b="1" dirty="0"/>
              <a:t> </a:t>
            </a:r>
            <a:br>
              <a:rPr lang="en-US" sz="4000" b="1" dirty="0"/>
            </a:br>
            <a:r>
              <a:rPr lang="en-US" sz="4000" b="1" dirty="0"/>
              <a:t> Outcomes Education and Curriculum Design</a:t>
            </a:r>
            <a:br>
              <a:rPr lang="en-US" sz="4000" b="1" dirty="0"/>
            </a:br>
            <a:r>
              <a:rPr lang="en-US" sz="4000" b="1" dirty="0"/>
              <a:t/>
            </a:r>
            <a:br>
              <a:rPr lang="en-US" sz="4000" b="1" dirty="0"/>
            </a:br>
            <a:r>
              <a:rPr lang="en-US" sz="2800" b="1" dirty="0"/>
              <a:t>Dr S.BASKAR, </a:t>
            </a:r>
            <a:r>
              <a:rPr lang="en-US" sz="2000" b="1" dirty="0"/>
              <a:t>BOYSCAST Fellow</a:t>
            </a:r>
            <a:r>
              <a:rPr lang="en-US" sz="2800" b="1" dirty="0"/>
              <a:t/>
            </a:r>
            <a:br>
              <a:rPr lang="en-US" sz="2800" b="1" dirty="0"/>
            </a:br>
            <a:r>
              <a:rPr lang="en-US" sz="2400" b="1" dirty="0"/>
              <a:t>Dean (R&amp;D)</a:t>
            </a:r>
            <a:r>
              <a:rPr lang="en-US" sz="2800" b="1" dirty="0"/>
              <a:t/>
            </a:r>
            <a:br>
              <a:rPr lang="en-US" sz="2800" b="1" dirty="0"/>
            </a:br>
            <a:r>
              <a:rPr lang="en-US" sz="2400" b="1" dirty="0"/>
              <a:t>Professor  of Electrical &amp; Electronics Engineering</a:t>
            </a:r>
            <a:br>
              <a:rPr lang="en-US" sz="2400" b="1" dirty="0"/>
            </a:br>
            <a:r>
              <a:rPr lang="en-US" sz="2400" b="1" dirty="0"/>
              <a:t>Thiagarajar College of Engineering</a:t>
            </a:r>
            <a:br>
              <a:rPr lang="en-US" sz="2400" b="1" dirty="0"/>
            </a:br>
            <a:r>
              <a:rPr lang="en-US" sz="2400" b="1" dirty="0"/>
              <a:t>Madurai</a:t>
            </a:r>
            <a:r>
              <a:rPr lang="en-US" sz="2400" dirty="0"/>
              <a:t/>
            </a:r>
            <a:br>
              <a:rPr lang="en-US" sz="2400" dirty="0"/>
            </a:br>
            <a:r>
              <a:rPr lang="en-US" sz="2800" dirty="0"/>
              <a:t/>
            </a:r>
            <a:br>
              <a:rPr lang="en-US" sz="2800" dirty="0"/>
            </a:br>
            <a:r>
              <a:rPr lang="en-US" sz="2400" b="1" dirty="0"/>
              <a:t> </a:t>
            </a:r>
            <a:endParaRPr lang="en-US" sz="2400" b="1" dirty="0">
              <a:solidFill>
                <a:schemeClr val="tx1">
                  <a:lumMod val="60000"/>
                  <a:lumOff val="40000"/>
                </a:schemeClr>
              </a:solidFill>
            </a:endParaRP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t>OBE -5 D’s</a:t>
            </a:r>
          </a:p>
        </p:txBody>
      </p:sp>
      <p:sp>
        <p:nvSpPr>
          <p:cNvPr id="24579" name="Content Placeholder 2"/>
          <p:cNvSpPr>
            <a:spLocks noGrp="1"/>
          </p:cNvSpPr>
          <p:nvPr>
            <p:ph idx="1"/>
          </p:nvPr>
        </p:nvSpPr>
        <p:spPr/>
        <p:txBody>
          <a:bodyPr/>
          <a:lstStyle/>
          <a:p>
            <a:endParaRPr lang="en-US"/>
          </a:p>
          <a:p>
            <a:pPr>
              <a:buFont typeface="Wingdings" pitchFamily="2" charset="2"/>
              <a:buChar char="ü"/>
            </a:pPr>
            <a:r>
              <a:rPr lang="en-US"/>
              <a:t> </a:t>
            </a:r>
            <a:r>
              <a:rPr lang="en-US">
                <a:solidFill>
                  <a:srgbClr val="E0917C"/>
                </a:solidFill>
              </a:rPr>
              <a:t>Define Outcomes</a:t>
            </a:r>
          </a:p>
          <a:p>
            <a:pPr>
              <a:buFont typeface="Wingdings" pitchFamily="2" charset="2"/>
              <a:buChar char="ü"/>
            </a:pPr>
            <a:r>
              <a:rPr lang="en-US"/>
              <a:t>     </a:t>
            </a:r>
            <a:r>
              <a:rPr lang="en-US">
                <a:solidFill>
                  <a:srgbClr val="A9B418"/>
                </a:solidFill>
              </a:rPr>
              <a:t>Design Curriculum</a:t>
            </a:r>
          </a:p>
          <a:p>
            <a:pPr>
              <a:buFont typeface="Wingdings" pitchFamily="2" charset="2"/>
              <a:buChar char="ü"/>
            </a:pPr>
            <a:r>
              <a:rPr lang="en-US">
                <a:solidFill>
                  <a:srgbClr val="BB77E5"/>
                </a:solidFill>
              </a:rPr>
              <a:t>           Deliver Instruction</a:t>
            </a:r>
          </a:p>
          <a:p>
            <a:pPr>
              <a:buFont typeface="Wingdings" pitchFamily="2" charset="2"/>
              <a:buChar char="ü"/>
            </a:pPr>
            <a:r>
              <a:rPr lang="en-US"/>
              <a:t>                 </a:t>
            </a:r>
            <a:r>
              <a:rPr lang="en-US">
                <a:solidFill>
                  <a:srgbClr val="FF66FF"/>
                </a:solidFill>
              </a:rPr>
              <a:t>Document Results</a:t>
            </a:r>
          </a:p>
          <a:p>
            <a:pPr>
              <a:buFont typeface="Wingdings" pitchFamily="2" charset="2"/>
              <a:buChar char="ü"/>
            </a:pPr>
            <a:r>
              <a:rPr lang="en-US"/>
              <a:t>                        </a:t>
            </a:r>
            <a:r>
              <a:rPr lang="en-US">
                <a:solidFill>
                  <a:srgbClr val="990099"/>
                </a:solidFill>
              </a:rPr>
              <a:t>Determine Advancement</a:t>
            </a:r>
          </a:p>
        </p:txBody>
      </p:sp>
      <p:sp>
        <p:nvSpPr>
          <p:cNvPr id="24580" name="Date Placeholder 3"/>
          <p:cNvSpPr>
            <a:spLocks noGrp="1"/>
          </p:cNvSpPr>
          <p:nvPr>
            <p:ph type="dt" sz="quarter" idx="10"/>
          </p:nvPr>
        </p:nvSpPr>
        <p:spPr>
          <a:noFill/>
        </p:spPr>
        <p:txBody>
          <a:bodyPr/>
          <a:lstStyle/>
          <a:p>
            <a:fld id="{0654DFCE-2CDC-40E4-8229-0A46CE7F68DA}" type="datetime5">
              <a:rPr lang="en-US" smtClean="0"/>
              <a:pPr/>
              <a:t>29-Dec-23</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CDD51788-39DD-41A1-91A2-3ABD08B2FB16}" type="datetime5">
              <a:rPr lang="en-US" smtClean="0"/>
              <a:pPr/>
              <a:t>29-Dec-23</a:t>
            </a:fld>
            <a:endParaRPr lang="en-US"/>
          </a:p>
        </p:txBody>
      </p:sp>
      <p:sp>
        <p:nvSpPr>
          <p:cNvPr id="25603" name="Rectangle 2"/>
          <p:cNvSpPr>
            <a:spLocks noGrp="1" noChangeArrowheads="1"/>
          </p:cNvSpPr>
          <p:nvPr>
            <p:ph type="title"/>
          </p:nvPr>
        </p:nvSpPr>
        <p:spPr>
          <a:xfrm>
            <a:off x="457200" y="150813"/>
            <a:ext cx="8258175" cy="706437"/>
          </a:xfrm>
        </p:spPr>
        <p:txBody>
          <a:bodyPr/>
          <a:lstStyle/>
          <a:p>
            <a:pPr eaLnBrk="1" hangingPunct="1"/>
            <a:r>
              <a:rPr lang="en-US" sz="4000"/>
              <a:t> OBE  Assumptions  </a:t>
            </a:r>
          </a:p>
        </p:txBody>
      </p:sp>
      <p:sp>
        <p:nvSpPr>
          <p:cNvPr id="25604" name="Rectangle 3"/>
          <p:cNvSpPr>
            <a:spLocks noGrp="1" noChangeArrowheads="1"/>
          </p:cNvSpPr>
          <p:nvPr>
            <p:ph type="body" idx="1"/>
          </p:nvPr>
        </p:nvSpPr>
        <p:spPr>
          <a:xfrm>
            <a:off x="457200" y="1196975"/>
            <a:ext cx="8472488" cy="5138738"/>
          </a:xfrm>
        </p:spPr>
        <p:txBody>
          <a:bodyPr/>
          <a:lstStyle/>
          <a:p>
            <a:pPr lvl="2">
              <a:buFontTx/>
              <a:buNone/>
            </a:pPr>
            <a:r>
              <a:rPr lang="en-US"/>
              <a:t> </a:t>
            </a:r>
          </a:p>
          <a:p>
            <a:r>
              <a:rPr lang="en-US" sz="3600"/>
              <a:t>  all learners can learn and succeed; </a:t>
            </a:r>
          </a:p>
          <a:p>
            <a:endParaRPr lang="en-US" sz="3600"/>
          </a:p>
          <a:p>
            <a:r>
              <a:rPr lang="en-US" sz="3600"/>
              <a:t>  success breeds success; and </a:t>
            </a:r>
          </a:p>
          <a:p>
            <a:pPr>
              <a:buFontTx/>
              <a:buNone/>
            </a:pPr>
            <a:endParaRPr lang="en-US" sz="3600"/>
          </a:p>
          <a:p>
            <a:r>
              <a:rPr lang="en-US" sz="3600"/>
              <a:t>  “teaching institutions”  control the conditions of success.</a:t>
            </a:r>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217B442F-4698-4D56-AC86-C2970B052399}" type="datetime5">
              <a:rPr lang="en-US" smtClean="0"/>
              <a:pPr/>
              <a:t>29-Dec-23</a:t>
            </a:fld>
            <a:endParaRPr lang="en-US"/>
          </a:p>
        </p:txBody>
      </p:sp>
      <p:sp>
        <p:nvSpPr>
          <p:cNvPr id="28675" name="Rectangle 2"/>
          <p:cNvSpPr>
            <a:spLocks noGrp="1" noChangeArrowheads="1"/>
          </p:cNvSpPr>
          <p:nvPr>
            <p:ph type="title"/>
          </p:nvPr>
        </p:nvSpPr>
        <p:spPr>
          <a:xfrm>
            <a:off x="457200" y="150813"/>
            <a:ext cx="8258175" cy="849312"/>
          </a:xfrm>
        </p:spPr>
        <p:txBody>
          <a:bodyPr/>
          <a:lstStyle/>
          <a:p>
            <a:pPr eaLnBrk="1" hangingPunct="1"/>
            <a:r>
              <a:rPr lang="en-US" sz="4000"/>
              <a:t> Key Components of OBE</a:t>
            </a:r>
          </a:p>
        </p:txBody>
      </p:sp>
      <p:sp>
        <p:nvSpPr>
          <p:cNvPr id="28676" name="Content Placeholder 4"/>
          <p:cNvSpPr>
            <a:spLocks noGrp="1"/>
          </p:cNvSpPr>
          <p:nvPr>
            <p:ph idx="1"/>
          </p:nvPr>
        </p:nvSpPr>
        <p:spPr>
          <a:xfrm>
            <a:off x="457200" y="1000125"/>
            <a:ext cx="8472488" cy="5335588"/>
          </a:xfrm>
        </p:spPr>
        <p:txBody>
          <a:bodyPr/>
          <a:lstStyle/>
          <a:p>
            <a:endParaRPr lang="en-IN"/>
          </a:p>
          <a:p>
            <a:r>
              <a:rPr lang="en-IN"/>
              <a:t>Vision and Mission of the Institute </a:t>
            </a:r>
            <a:endParaRPr lang="en-US"/>
          </a:p>
          <a:p>
            <a:r>
              <a:rPr lang="en-IN"/>
              <a:t>Vision and Mission of the Department</a:t>
            </a:r>
            <a:endParaRPr lang="en-US"/>
          </a:p>
          <a:p>
            <a:r>
              <a:rPr lang="en-IN"/>
              <a:t>Programme Educational Objectives (PEOs)</a:t>
            </a:r>
            <a:endParaRPr lang="en-US"/>
          </a:p>
          <a:p>
            <a:r>
              <a:rPr lang="en-IN"/>
              <a:t>Graduate Attributes (GAs)</a:t>
            </a:r>
            <a:endParaRPr lang="en-US"/>
          </a:p>
          <a:p>
            <a:r>
              <a:rPr lang="en-IN"/>
              <a:t>Programme Outcomes (POs)</a:t>
            </a:r>
            <a:endParaRPr lang="en-US"/>
          </a:p>
          <a:p>
            <a:r>
              <a:rPr lang="en-IN"/>
              <a:t>Course Outcomes (COs)</a:t>
            </a:r>
            <a:endParaRPr lang="en-US"/>
          </a:p>
          <a:p>
            <a:r>
              <a:rPr lang="en-IN"/>
              <a:t>Programme Specific Criteria</a:t>
            </a:r>
            <a:endParaRPr lang="en-US"/>
          </a:p>
          <a:p>
            <a:pPr>
              <a:buFontTx/>
              <a:buNone/>
            </a:pPr>
            <a:endParaRPr lang="en-US"/>
          </a:p>
          <a:p>
            <a:endParaRPr lang="en-US"/>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9D348BAE-4A6F-409E-A037-4ED109DA057D}" type="datetime5">
              <a:rPr lang="en-US" smtClean="0"/>
              <a:pPr/>
              <a:t>29-Dec-23</a:t>
            </a:fld>
            <a:endParaRPr lang="en-US"/>
          </a:p>
        </p:txBody>
      </p:sp>
      <p:sp>
        <p:nvSpPr>
          <p:cNvPr id="29699" name="Rectangle 2"/>
          <p:cNvSpPr>
            <a:spLocks noGrp="1" noChangeArrowheads="1"/>
          </p:cNvSpPr>
          <p:nvPr>
            <p:ph type="title"/>
          </p:nvPr>
        </p:nvSpPr>
        <p:spPr>
          <a:xfrm>
            <a:off x="457200" y="150813"/>
            <a:ext cx="8258175" cy="1046162"/>
          </a:xfrm>
        </p:spPr>
        <p:txBody>
          <a:bodyPr/>
          <a:lstStyle/>
          <a:p>
            <a:pPr eaLnBrk="1" hangingPunct="1"/>
            <a:r>
              <a:rPr lang="en-IN" sz="3200"/>
              <a:t/>
            </a:r>
            <a:br>
              <a:rPr lang="en-IN" sz="3200"/>
            </a:br>
            <a:r>
              <a:rPr lang="en-IN" sz="3200"/>
              <a:t>VISION AND MISSION OF THE INSTITUTION</a:t>
            </a:r>
            <a:r>
              <a:rPr lang="en-US"/>
              <a:t/>
            </a:r>
            <a:br>
              <a:rPr lang="en-US"/>
            </a:br>
            <a:r>
              <a:rPr lang="en-US"/>
              <a:t>  </a:t>
            </a:r>
          </a:p>
        </p:txBody>
      </p:sp>
      <p:sp>
        <p:nvSpPr>
          <p:cNvPr id="29700" name="Content Placeholder 4"/>
          <p:cNvSpPr>
            <a:spLocks noGrp="1"/>
          </p:cNvSpPr>
          <p:nvPr>
            <p:ph idx="1"/>
          </p:nvPr>
        </p:nvSpPr>
        <p:spPr>
          <a:xfrm>
            <a:off x="457200" y="1196975"/>
            <a:ext cx="8258175" cy="5138738"/>
          </a:xfrm>
        </p:spPr>
        <p:txBody>
          <a:bodyPr/>
          <a:lstStyle/>
          <a:p>
            <a:pPr>
              <a:buFontTx/>
              <a:buNone/>
            </a:pPr>
            <a:r>
              <a:rPr lang="en-IN" sz="2800" b="1"/>
              <a:t>Vision:</a:t>
            </a:r>
            <a:endParaRPr lang="en-US" sz="2800"/>
          </a:p>
          <a:p>
            <a:r>
              <a:rPr lang="en-IN" sz="2800"/>
              <a:t>Vision is a picture of the future you seek to create, described in the present tense, as if it were happening now. It shows where we want to go, and what we will be like when we get there.</a:t>
            </a:r>
          </a:p>
          <a:p>
            <a:pPr>
              <a:buFontTx/>
              <a:buNone/>
            </a:pPr>
            <a:endParaRPr lang="en-US" sz="2800"/>
          </a:p>
          <a:p>
            <a:pPr>
              <a:buFontTx/>
              <a:buNone/>
            </a:pPr>
            <a:r>
              <a:rPr lang="en-IN" sz="2800" b="1"/>
              <a:t>Mission:</a:t>
            </a:r>
            <a:endParaRPr lang="en-US" sz="2800"/>
          </a:p>
          <a:p>
            <a:r>
              <a:rPr lang="en-IN" sz="2800"/>
              <a:t>Mission statement defines what an institution is, why the institution exists, its reason for being.  It defines what are we here to do together</a:t>
            </a:r>
            <a:endParaRPr lang="en-US" sz="2800"/>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C2EDF8C7-EF52-4EF5-93E9-77710882B184}" type="datetime5">
              <a:rPr lang="en-US" smtClean="0"/>
              <a:pPr/>
              <a:t>29-Dec-23</a:t>
            </a:fld>
            <a:endParaRPr lang="en-US"/>
          </a:p>
        </p:txBody>
      </p:sp>
      <p:sp>
        <p:nvSpPr>
          <p:cNvPr id="30723" name="Rectangle 2"/>
          <p:cNvSpPr>
            <a:spLocks noGrp="1" noChangeArrowheads="1"/>
          </p:cNvSpPr>
          <p:nvPr>
            <p:ph type="title"/>
          </p:nvPr>
        </p:nvSpPr>
        <p:spPr>
          <a:xfrm>
            <a:off x="457200" y="150813"/>
            <a:ext cx="8258175" cy="1046162"/>
          </a:xfrm>
        </p:spPr>
        <p:txBody>
          <a:bodyPr/>
          <a:lstStyle/>
          <a:p>
            <a:pPr eaLnBrk="1" hangingPunct="1"/>
            <a:r>
              <a:rPr lang="en-IN" sz="3200"/>
              <a:t/>
            </a:r>
            <a:br>
              <a:rPr lang="en-IN" sz="3200"/>
            </a:br>
            <a:r>
              <a:rPr lang="en-IN" sz="3200"/>
              <a:t>Department - VISION AND MISSION </a:t>
            </a:r>
            <a:r>
              <a:rPr lang="en-US"/>
              <a:t/>
            </a:r>
            <a:br>
              <a:rPr lang="en-US"/>
            </a:br>
            <a:r>
              <a:rPr lang="en-US"/>
              <a:t>  </a:t>
            </a:r>
          </a:p>
        </p:txBody>
      </p:sp>
      <p:sp>
        <p:nvSpPr>
          <p:cNvPr id="30724" name="Content Placeholder 4"/>
          <p:cNvSpPr>
            <a:spLocks noGrp="1"/>
          </p:cNvSpPr>
          <p:nvPr>
            <p:ph idx="1"/>
          </p:nvPr>
        </p:nvSpPr>
        <p:spPr>
          <a:xfrm>
            <a:off x="457200" y="928688"/>
            <a:ext cx="8258175" cy="5407025"/>
          </a:xfrm>
        </p:spPr>
        <p:txBody>
          <a:bodyPr/>
          <a:lstStyle/>
          <a:p>
            <a:pPr>
              <a:buFontTx/>
              <a:buNone/>
            </a:pPr>
            <a:r>
              <a:rPr lang="en-IN" sz="2800" b="1"/>
              <a:t> </a:t>
            </a:r>
            <a:endParaRPr lang="en-US" sz="2800"/>
          </a:p>
          <a:p>
            <a:r>
              <a:rPr lang="en-IN" sz="2400"/>
              <a:t>The vision and mission of the department should be correlated with the mission and vision of the institution.  </a:t>
            </a:r>
          </a:p>
          <a:p>
            <a:endParaRPr lang="en-IN" sz="2400"/>
          </a:p>
          <a:p>
            <a:r>
              <a:rPr lang="en-IN" sz="2400"/>
              <a:t>more focused on the theme area and based on the SWOT  analysis.</a:t>
            </a:r>
          </a:p>
          <a:p>
            <a:endParaRPr lang="en-IN" sz="2400"/>
          </a:p>
          <a:p>
            <a:r>
              <a:rPr lang="en-IN" sz="2400"/>
              <a:t>A mission statement might include a brief history and philosophy of the academic programme, the type of students to be served, the academic environment and primary focus of the curriculum, faculty roles, the contributions to and connections with the community, the role of research.</a:t>
            </a:r>
            <a:endParaRPr lang="en-US" sz="2400"/>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AEA5F9C2-90D6-4889-AF8B-27C7E6B619E1}" type="datetime5">
              <a:rPr lang="en-US" smtClean="0"/>
              <a:pPr/>
              <a:t>29-Dec-23</a:t>
            </a:fld>
            <a:endParaRPr lang="en-US"/>
          </a:p>
        </p:txBody>
      </p:sp>
      <p:sp>
        <p:nvSpPr>
          <p:cNvPr id="31747" name="Rectangle 2"/>
          <p:cNvSpPr>
            <a:spLocks noGrp="1" noChangeArrowheads="1"/>
          </p:cNvSpPr>
          <p:nvPr>
            <p:ph type="title"/>
          </p:nvPr>
        </p:nvSpPr>
        <p:spPr>
          <a:xfrm>
            <a:off x="457200" y="428625"/>
            <a:ext cx="8258175" cy="500063"/>
          </a:xfrm>
        </p:spPr>
        <p:txBody>
          <a:bodyPr/>
          <a:lstStyle/>
          <a:p>
            <a:pPr eaLnBrk="1" hangingPunct="1"/>
            <a:r>
              <a:rPr lang="en-IN" sz="3200"/>
              <a:t>Programme Educational Objectives (PEOs)</a:t>
            </a:r>
            <a:endParaRPr lang="en-US"/>
          </a:p>
        </p:txBody>
      </p:sp>
      <p:sp>
        <p:nvSpPr>
          <p:cNvPr id="31748" name="Content Placeholder 4"/>
          <p:cNvSpPr>
            <a:spLocks noGrp="1"/>
          </p:cNvSpPr>
          <p:nvPr>
            <p:ph idx="1"/>
          </p:nvPr>
        </p:nvSpPr>
        <p:spPr>
          <a:xfrm>
            <a:off x="457200" y="928688"/>
            <a:ext cx="8258175" cy="5407025"/>
          </a:xfrm>
        </p:spPr>
        <p:txBody>
          <a:bodyPr/>
          <a:lstStyle/>
          <a:p>
            <a:pPr>
              <a:buFontTx/>
              <a:buNone/>
            </a:pPr>
            <a:endParaRPr lang="en-US" sz="2400"/>
          </a:p>
          <a:p>
            <a:pPr>
              <a:buFont typeface="Wingdings" pitchFamily="2" charset="2"/>
              <a:buChar char="§"/>
            </a:pPr>
            <a:r>
              <a:rPr lang="en-US" sz="2400"/>
              <a:t>PEOs are broad statements that describe the </a:t>
            </a:r>
            <a:r>
              <a:rPr lang="en-US" sz="2400">
                <a:solidFill>
                  <a:srgbClr val="FF0000"/>
                </a:solidFill>
              </a:rPr>
              <a:t>career and professional accomplishments</a:t>
            </a:r>
            <a:r>
              <a:rPr lang="en-US" sz="2400"/>
              <a:t> that the programme is preparing graduates to accomplish after </a:t>
            </a:r>
            <a:r>
              <a:rPr lang="en-US" sz="2400">
                <a:solidFill>
                  <a:srgbClr val="FF0000"/>
                </a:solidFill>
              </a:rPr>
              <a:t>3 to 5 years </a:t>
            </a:r>
            <a:r>
              <a:rPr lang="en-US" sz="2400"/>
              <a:t>of graduation.</a:t>
            </a:r>
          </a:p>
          <a:p>
            <a:pPr>
              <a:buFontTx/>
              <a:buNone/>
            </a:pPr>
            <a:endParaRPr lang="en-US" sz="2400"/>
          </a:p>
          <a:p>
            <a:pPr>
              <a:buFont typeface="Wingdings" pitchFamily="2" charset="2"/>
              <a:buChar char="§"/>
            </a:pPr>
            <a:r>
              <a:rPr lang="en-US" sz="2400"/>
              <a:t>PEOs should be </a:t>
            </a:r>
            <a:r>
              <a:rPr lang="en-US" sz="2400">
                <a:solidFill>
                  <a:srgbClr val="FF0000"/>
                </a:solidFill>
              </a:rPr>
              <a:t>measurable,</a:t>
            </a:r>
            <a:r>
              <a:rPr lang="en-US" sz="2400"/>
              <a:t> </a:t>
            </a:r>
            <a:r>
              <a:rPr lang="en-US" sz="2400">
                <a:solidFill>
                  <a:srgbClr val="FF0000"/>
                </a:solidFill>
              </a:rPr>
              <a:t>appropriate</a:t>
            </a:r>
            <a:r>
              <a:rPr lang="en-US" sz="2400"/>
              <a:t>, </a:t>
            </a:r>
            <a:r>
              <a:rPr lang="en-US" sz="2400">
                <a:solidFill>
                  <a:srgbClr val="FF0000"/>
                </a:solidFill>
              </a:rPr>
              <a:t>realistic</a:t>
            </a:r>
            <a:r>
              <a:rPr lang="en-US" sz="2400"/>
              <a:t>, and </a:t>
            </a:r>
            <a:r>
              <a:rPr lang="en-US" sz="2400">
                <a:solidFill>
                  <a:srgbClr val="FF0000"/>
                </a:solidFill>
              </a:rPr>
              <a:t>achievable</a:t>
            </a:r>
            <a:r>
              <a:rPr lang="en-US" sz="2400"/>
              <a:t>.</a:t>
            </a:r>
          </a:p>
          <a:p>
            <a:pPr>
              <a:buFontTx/>
              <a:buNone/>
            </a:pPr>
            <a:endParaRPr lang="en-US" sz="2400"/>
          </a:p>
          <a:p>
            <a:pPr>
              <a:buFont typeface="Wingdings" pitchFamily="2" charset="2"/>
              <a:buChar char="§"/>
            </a:pPr>
            <a:r>
              <a:rPr lang="en-US" sz="2400"/>
              <a:t>PEOs addresses needs of the stakeholders</a:t>
            </a: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468313" y="260350"/>
            <a:ext cx="8318500" cy="882650"/>
          </a:xfrm>
        </p:spPr>
        <p:txBody>
          <a:bodyPr/>
          <a:lstStyle/>
          <a:p>
            <a:pPr eaLnBrk="1" hangingPunct="1"/>
            <a:r>
              <a:rPr lang="en-US" sz="3600" b="1"/>
              <a:t>Program Educational objectives (PEOs) –An Example</a:t>
            </a:r>
          </a:p>
        </p:txBody>
      </p:sp>
      <p:sp>
        <p:nvSpPr>
          <p:cNvPr id="27651" name="Rectangle 3"/>
          <p:cNvSpPr>
            <a:spLocks noGrp="1" noChangeArrowheads="1"/>
          </p:cNvSpPr>
          <p:nvPr>
            <p:ph idx="4294967295"/>
          </p:nvPr>
        </p:nvSpPr>
        <p:spPr>
          <a:xfrm>
            <a:off x="468313" y="1676400"/>
            <a:ext cx="8229600" cy="4191000"/>
          </a:xfrm>
        </p:spPr>
        <p:txBody>
          <a:bodyPr/>
          <a:lstStyle/>
          <a:p>
            <a:pPr>
              <a:defRPr/>
            </a:pPr>
            <a:r>
              <a:rPr lang="en-US" sz="2400" b="1" dirty="0"/>
              <a:t>Successful Careers</a:t>
            </a:r>
            <a:r>
              <a:rPr lang="en-US" sz="2400" dirty="0"/>
              <a:t> (PEO#1): Graduates of the </a:t>
            </a:r>
            <a:r>
              <a:rPr lang="en-US" sz="2400" dirty="0" err="1"/>
              <a:t>programme</a:t>
            </a:r>
            <a:r>
              <a:rPr lang="en-US" sz="2400" dirty="0"/>
              <a:t> will have successful technical or professional careers.</a:t>
            </a:r>
          </a:p>
          <a:p>
            <a:pPr>
              <a:buFont typeface="Wingdings" pitchFamily="2" charset="2"/>
              <a:buNone/>
              <a:defRPr/>
            </a:pPr>
            <a:endParaRPr lang="en-US" sz="2400" dirty="0"/>
          </a:p>
          <a:p>
            <a:pPr>
              <a:defRPr/>
            </a:pPr>
            <a:r>
              <a:rPr lang="en-US" sz="2400" b="1" dirty="0"/>
              <a:t>Lifelong Learning </a:t>
            </a:r>
            <a:r>
              <a:rPr lang="en-US" sz="2400" dirty="0"/>
              <a:t>(PEO#2): Graduates of the </a:t>
            </a:r>
            <a:r>
              <a:rPr lang="en-US" sz="2400" dirty="0" err="1"/>
              <a:t>programme</a:t>
            </a:r>
            <a:r>
              <a:rPr lang="en-US" sz="2400" dirty="0"/>
              <a:t> will continue to learn and to adapt in a world of constantly evolving technology.</a:t>
            </a:r>
          </a:p>
          <a:p>
            <a:pPr marL="0" indent="0" eaLnBrk="1" hangingPunct="1">
              <a:lnSpc>
                <a:spcPct val="80000"/>
              </a:lnSpc>
              <a:buFont typeface="Wingdings" pitchFamily="2" charset="2"/>
              <a:buNone/>
              <a:defRPr/>
            </a:pPr>
            <a:endParaRPr lang="en-US" sz="2400" dirty="0"/>
          </a:p>
        </p:txBody>
      </p:sp>
      <p:sp>
        <p:nvSpPr>
          <p:cNvPr id="35844" name="Slide Number Placeholder 3"/>
          <p:cNvSpPr txBox="1">
            <a:spLocks noGrp="1"/>
          </p:cNvSpPr>
          <p:nvPr/>
        </p:nvSpPr>
        <p:spPr bwMode="auto">
          <a:xfrm>
            <a:off x="8153400" y="6245225"/>
            <a:ext cx="533400" cy="476250"/>
          </a:xfrm>
          <a:prstGeom prst="rect">
            <a:avLst/>
          </a:prstGeom>
          <a:noFill/>
          <a:ln w="9525">
            <a:noFill/>
            <a:miter lim="800000"/>
            <a:headEnd/>
            <a:tailEnd/>
          </a:ln>
        </p:spPr>
        <p:txBody>
          <a:bodyPr/>
          <a:lstStyle/>
          <a:p>
            <a:pPr algn="r"/>
            <a:fld id="{5F0A7CC1-B93B-48F6-B1B6-7C13E8B382F7}" type="slidenum">
              <a:rPr lang="es-ES" sz="1400" b="1"/>
              <a:pPr algn="r"/>
              <a:t>26</a:t>
            </a:fld>
            <a:endParaRPr lang="es-ES" sz="14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fld id="{5511C7D0-BF59-4B9E-B9AB-930C0D7E3120}" type="datetime5">
              <a:rPr lang="en-US" smtClean="0"/>
              <a:pPr/>
              <a:t>29-Dec-23</a:t>
            </a:fld>
            <a:endParaRPr lang="en-US"/>
          </a:p>
        </p:txBody>
      </p:sp>
      <p:sp>
        <p:nvSpPr>
          <p:cNvPr id="36867" name="Rectangle 2"/>
          <p:cNvSpPr>
            <a:spLocks noGrp="1" noChangeArrowheads="1"/>
          </p:cNvSpPr>
          <p:nvPr>
            <p:ph type="title"/>
          </p:nvPr>
        </p:nvSpPr>
        <p:spPr>
          <a:xfrm>
            <a:off x="457200" y="150813"/>
            <a:ext cx="8258175" cy="777875"/>
          </a:xfrm>
        </p:spPr>
        <p:txBody>
          <a:bodyPr/>
          <a:lstStyle/>
          <a:p>
            <a:pPr eaLnBrk="1" hangingPunct="1"/>
            <a:r>
              <a:rPr lang="en-IN" sz="3200"/>
              <a:t>PEOs</a:t>
            </a:r>
            <a:endParaRPr lang="en-US"/>
          </a:p>
        </p:txBody>
      </p:sp>
      <p:sp>
        <p:nvSpPr>
          <p:cNvPr id="36868" name="Rectangle 1"/>
          <p:cNvSpPr>
            <a:spLocks noGrp="1" noChangeArrowheads="1"/>
          </p:cNvSpPr>
          <p:nvPr>
            <p:ph idx="1"/>
          </p:nvPr>
        </p:nvSpPr>
        <p:spPr>
          <a:xfrm>
            <a:off x="179388" y="928688"/>
            <a:ext cx="8535987" cy="5029200"/>
          </a:xfrm>
        </p:spPr>
        <p:txBody>
          <a:bodyPr anchor="ctr">
            <a:spAutoFit/>
          </a:bodyPr>
          <a:lstStyle/>
          <a:p>
            <a:pPr lvl="1"/>
            <a:r>
              <a:rPr lang="en-IN" sz="2400"/>
              <a:t>Develop assessment methods for each PEO to measure the attainment with expected attainment level for each PEO</a:t>
            </a:r>
          </a:p>
          <a:p>
            <a:pPr lvl="1">
              <a:buFontTx/>
              <a:buNone/>
            </a:pPr>
            <a:endParaRPr lang="en-IN" sz="2400"/>
          </a:p>
          <a:p>
            <a:pPr lvl="1"/>
            <a:r>
              <a:rPr lang="en-IN" sz="2400"/>
              <a:t>generally a good idea to identify between three and five PEOs. </a:t>
            </a:r>
          </a:p>
          <a:p>
            <a:pPr lvl="1">
              <a:buFontTx/>
              <a:buNone/>
            </a:pPr>
            <a:endParaRPr lang="en-US" sz="2400"/>
          </a:p>
          <a:p>
            <a:pPr lvl="1"/>
            <a:r>
              <a:rPr lang="en-IN" sz="2400"/>
              <a:t>Publish and Disseminate the PEOs among the stakeholders. </a:t>
            </a:r>
          </a:p>
          <a:p>
            <a:pPr lvl="1">
              <a:buFontTx/>
              <a:buNone/>
            </a:pPr>
            <a:endParaRPr lang="en-US" sz="2400"/>
          </a:p>
          <a:p>
            <a:pPr lvl="1"/>
            <a:r>
              <a:rPr lang="en-IN" sz="2400"/>
              <a:t>Check for the consistency of the PEOs with the mission statements of the Department</a:t>
            </a:r>
            <a:r>
              <a:rPr lang="en-IN"/>
              <a:t>. </a:t>
            </a:r>
            <a:endParaRPr lang="en-US" sz="2400"/>
          </a:p>
        </p:txBody>
      </p:sp>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fld id="{DF692CC9-AB09-4E83-B6B5-8A7E1613CC0F}" type="datetime5">
              <a:rPr lang="en-US" smtClean="0"/>
              <a:pPr/>
              <a:t>29-Dec-23</a:t>
            </a:fld>
            <a:endParaRPr lang="en-US"/>
          </a:p>
        </p:txBody>
      </p:sp>
      <p:sp>
        <p:nvSpPr>
          <p:cNvPr id="39939" name="Rectangle 2"/>
          <p:cNvSpPr>
            <a:spLocks noGrp="1" noChangeArrowheads="1"/>
          </p:cNvSpPr>
          <p:nvPr>
            <p:ph type="title"/>
          </p:nvPr>
        </p:nvSpPr>
        <p:spPr>
          <a:xfrm>
            <a:off x="457200" y="431800"/>
            <a:ext cx="8258175" cy="563563"/>
          </a:xfrm>
        </p:spPr>
        <p:txBody>
          <a:bodyPr/>
          <a:lstStyle/>
          <a:p>
            <a:pPr eaLnBrk="1" hangingPunct="1"/>
            <a:r>
              <a:rPr lang="en-US" sz="4000"/>
              <a:t>Graduate Attributes (GAs)</a:t>
            </a:r>
          </a:p>
        </p:txBody>
      </p:sp>
      <p:sp>
        <p:nvSpPr>
          <p:cNvPr id="39940" name="Rectangle 1"/>
          <p:cNvSpPr>
            <a:spLocks noGrp="1" noChangeArrowheads="1"/>
          </p:cNvSpPr>
          <p:nvPr>
            <p:ph idx="1"/>
          </p:nvPr>
        </p:nvSpPr>
        <p:spPr>
          <a:xfrm>
            <a:off x="179388" y="1143000"/>
            <a:ext cx="8535987" cy="5041900"/>
          </a:xfrm>
        </p:spPr>
        <p:txBody>
          <a:bodyPr anchor="ctr">
            <a:spAutoFit/>
          </a:bodyPr>
          <a:lstStyle/>
          <a:p>
            <a:pPr algn="just"/>
            <a:r>
              <a:rPr lang="en-IN" sz="2400"/>
              <a:t>A set of individually assessable outcomes that are the components indicative of the graduate’s potential to acquire competence to practice at the appropriate level. </a:t>
            </a:r>
          </a:p>
          <a:p>
            <a:endParaRPr lang="en-IN" sz="2400"/>
          </a:p>
          <a:p>
            <a:r>
              <a:rPr lang="en-IN" sz="2400"/>
              <a:t>The GAs are exemplars of the attributes expected of a graduate from an accredited programme.</a:t>
            </a:r>
          </a:p>
          <a:p>
            <a:endParaRPr lang="en-IN" sz="2400"/>
          </a:p>
          <a:p>
            <a:r>
              <a:rPr lang="en-IN" sz="2400"/>
              <a:t>International Engineering Alliance – IEA</a:t>
            </a:r>
          </a:p>
          <a:p>
            <a:pPr>
              <a:buFontTx/>
              <a:buNone/>
            </a:pPr>
            <a:r>
              <a:rPr lang="en-US" sz="2400"/>
              <a:t>     Washington Accord (UG-Engg), Sydney Accord (Diploma) , Dublin Accord (ITI)  </a:t>
            </a:r>
          </a:p>
          <a:p>
            <a:pPr>
              <a:buFontTx/>
              <a:buNone/>
            </a:pPr>
            <a:endParaRPr lang="en-US" sz="2400"/>
          </a:p>
          <a:p>
            <a:r>
              <a:rPr lang="en-US" sz="2400"/>
              <a:t>Seoul Accord  -Computer professionals</a:t>
            </a:r>
          </a:p>
        </p:txBody>
      </p:sp>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4294967295"/>
          </p:nvPr>
        </p:nvSpPr>
        <p:spPr>
          <a:xfrm>
            <a:off x="3886200" y="1417638"/>
            <a:ext cx="5105400" cy="4449762"/>
          </a:xfrm>
        </p:spPr>
        <p:txBody>
          <a:bodyPr/>
          <a:lstStyle/>
          <a:p>
            <a:pPr eaLnBrk="1" hangingPunct="1"/>
            <a:r>
              <a:rPr lang="en-US" sz="2000">
                <a:solidFill>
                  <a:srgbClr val="00CC66"/>
                </a:solidFill>
              </a:rPr>
              <a:t>Engineering knowledge</a:t>
            </a:r>
          </a:p>
          <a:p>
            <a:pPr eaLnBrk="1" hangingPunct="1"/>
            <a:r>
              <a:rPr lang="en-US" sz="2000">
                <a:solidFill>
                  <a:srgbClr val="00CC66"/>
                </a:solidFill>
              </a:rPr>
              <a:t>Problem analysis</a:t>
            </a:r>
          </a:p>
          <a:p>
            <a:pPr eaLnBrk="1" hangingPunct="1"/>
            <a:r>
              <a:rPr lang="en-US" sz="2000">
                <a:solidFill>
                  <a:srgbClr val="00CC66"/>
                </a:solidFill>
              </a:rPr>
              <a:t>Design &amp; Development of Solutions</a:t>
            </a:r>
          </a:p>
          <a:p>
            <a:pPr eaLnBrk="1" hangingPunct="1"/>
            <a:r>
              <a:rPr lang="en-US" sz="2000">
                <a:solidFill>
                  <a:srgbClr val="00CC66"/>
                </a:solidFill>
              </a:rPr>
              <a:t>Investigation of Complex Problem</a:t>
            </a:r>
          </a:p>
          <a:p>
            <a:pPr eaLnBrk="1" hangingPunct="1"/>
            <a:r>
              <a:rPr lang="en-US" sz="2000">
                <a:solidFill>
                  <a:srgbClr val="00CC66"/>
                </a:solidFill>
              </a:rPr>
              <a:t>Modern tool usage</a:t>
            </a:r>
          </a:p>
          <a:p>
            <a:pPr eaLnBrk="1" hangingPunct="1"/>
            <a:r>
              <a:rPr lang="en-US" sz="2000"/>
              <a:t>Engineer and society</a:t>
            </a:r>
          </a:p>
          <a:p>
            <a:pPr eaLnBrk="1" hangingPunct="1"/>
            <a:r>
              <a:rPr lang="en-US" sz="2000"/>
              <a:t>Environment&amp; sustainability</a:t>
            </a:r>
          </a:p>
          <a:p>
            <a:pPr eaLnBrk="1" hangingPunct="1"/>
            <a:r>
              <a:rPr lang="en-US" sz="2000"/>
              <a:t>Ethics</a:t>
            </a:r>
          </a:p>
          <a:p>
            <a:pPr eaLnBrk="1" hangingPunct="1"/>
            <a:r>
              <a:rPr lang="en-US" sz="2000">
                <a:solidFill>
                  <a:srgbClr val="00B0F0"/>
                </a:solidFill>
              </a:rPr>
              <a:t>Individual &amp; team work</a:t>
            </a:r>
          </a:p>
          <a:p>
            <a:pPr eaLnBrk="1" hangingPunct="1"/>
            <a:r>
              <a:rPr lang="en-US" sz="2000">
                <a:solidFill>
                  <a:srgbClr val="FF66FF"/>
                </a:solidFill>
              </a:rPr>
              <a:t>Communication</a:t>
            </a:r>
          </a:p>
          <a:p>
            <a:pPr eaLnBrk="1" hangingPunct="1"/>
            <a:r>
              <a:rPr lang="en-US" sz="2000">
                <a:solidFill>
                  <a:srgbClr val="00B0F0"/>
                </a:solidFill>
              </a:rPr>
              <a:t>Lifelong learning </a:t>
            </a:r>
          </a:p>
          <a:p>
            <a:pPr eaLnBrk="1" hangingPunct="1">
              <a:buFont typeface="Wingdings" pitchFamily="2" charset="2"/>
              <a:buNone/>
            </a:pPr>
            <a:r>
              <a:rPr lang="en-US" sz="2000" b="1"/>
              <a:t>+   </a:t>
            </a:r>
            <a:r>
              <a:rPr lang="en-US" sz="2000"/>
              <a:t> </a:t>
            </a:r>
            <a:r>
              <a:rPr lang="en-US" sz="2000">
                <a:solidFill>
                  <a:srgbClr val="FF66FF"/>
                </a:solidFill>
              </a:rPr>
              <a:t>Project management &amp; finance</a:t>
            </a:r>
          </a:p>
        </p:txBody>
      </p:sp>
      <p:pic>
        <p:nvPicPr>
          <p:cNvPr id="4099" name="Picture 3" descr="E:\01 Resources\Graduates-Silhouette-psd47659.pn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285720" y="1500174"/>
            <a:ext cx="3000396" cy="3857652"/>
          </a:xfrm>
          <a:prstGeom prst="rect">
            <a:avLst/>
          </a:prstGeom>
          <a:noFill/>
        </p:spPr>
      </p:pic>
      <p:sp>
        <p:nvSpPr>
          <p:cNvPr id="40964" name="Slide Number Placeholder 4"/>
          <p:cNvSpPr txBox="1">
            <a:spLocks noGrp="1"/>
          </p:cNvSpPr>
          <p:nvPr/>
        </p:nvSpPr>
        <p:spPr bwMode="auto">
          <a:xfrm>
            <a:off x="8153400" y="6245225"/>
            <a:ext cx="533400" cy="476250"/>
          </a:xfrm>
          <a:prstGeom prst="rect">
            <a:avLst/>
          </a:prstGeom>
          <a:noFill/>
          <a:ln w="9525">
            <a:noFill/>
            <a:miter lim="800000"/>
            <a:headEnd/>
            <a:tailEnd/>
          </a:ln>
        </p:spPr>
        <p:txBody>
          <a:bodyPr/>
          <a:lstStyle/>
          <a:p>
            <a:pPr algn="r"/>
            <a:fld id="{675F193C-9560-49DF-8298-CF5D28D41F6F}" type="slidenum">
              <a:rPr lang="en-US" sz="1400" b="1">
                <a:solidFill>
                  <a:srgbClr val="898989"/>
                </a:solidFill>
              </a:rPr>
              <a:pPr algn="r"/>
              <a:t>29</a:t>
            </a:fld>
            <a:endParaRPr lang="en-US" sz="1400" b="1">
              <a:solidFill>
                <a:srgbClr val="898989"/>
              </a:solidFill>
            </a:endParaRPr>
          </a:p>
        </p:txBody>
      </p:sp>
      <p:sp>
        <p:nvSpPr>
          <p:cNvPr id="6" name="Title 1"/>
          <p:cNvSpPr>
            <a:spLocks noGrp="1"/>
          </p:cNvSpPr>
          <p:nvPr>
            <p:ph type="title" idx="4294967295"/>
          </p:nvPr>
        </p:nvSpPr>
        <p:spPr/>
        <p:txBody>
          <a:bodyPr>
            <a:normAutofit fontScale="90000"/>
          </a:bodyPr>
          <a:lstStyle/>
          <a:p>
            <a:pPr eaLnBrk="1" hangingPunct="1">
              <a:defRPr/>
            </a:pPr>
            <a:r>
              <a:rPr lang="en-US" sz="2800" dirty="0"/>
              <a:t/>
            </a:r>
            <a:br>
              <a:rPr lang="en-US" sz="2800" dirty="0"/>
            </a:br>
            <a:r>
              <a:rPr lang="en-US" b="1" dirty="0"/>
              <a:t>Summary of  Graduate Attributes</a:t>
            </a:r>
            <a:r>
              <a:rPr lang="en-IN" b="1" dirty="0"/>
              <a:t/>
            </a:r>
            <a:br>
              <a:rPr lang="en-IN" b="1" dirty="0"/>
            </a:br>
            <a:endParaRPr lang="en-IN"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AB543-0E0F-44F9-9B63-86E2E7195C4C}"/>
              </a:ext>
            </a:extLst>
          </p:cNvPr>
          <p:cNvSpPr>
            <a:spLocks noGrp="1"/>
          </p:cNvSpPr>
          <p:nvPr>
            <p:ph type="title"/>
          </p:nvPr>
        </p:nvSpPr>
        <p:spPr>
          <a:xfrm>
            <a:off x="611560" y="274638"/>
            <a:ext cx="8075240" cy="562074"/>
          </a:xfrm>
        </p:spPr>
        <p:txBody>
          <a:bodyPr/>
          <a:lstStyle/>
          <a:p>
            <a:r>
              <a:rPr lang="en-US" sz="4000" dirty="0"/>
              <a:t>Session Outcomes</a:t>
            </a:r>
            <a:endParaRPr lang="en-IN" sz="4000" dirty="0"/>
          </a:p>
        </p:txBody>
      </p:sp>
      <p:sp>
        <p:nvSpPr>
          <p:cNvPr id="3" name="Content Placeholder 2">
            <a:extLst>
              <a:ext uri="{FF2B5EF4-FFF2-40B4-BE49-F238E27FC236}">
                <a16:creationId xmlns:a16="http://schemas.microsoft.com/office/drawing/2014/main" xmlns="" id="{3AF1F2E9-9A85-47B5-92EF-171FEF875B1F}"/>
              </a:ext>
            </a:extLst>
          </p:cNvPr>
          <p:cNvSpPr>
            <a:spLocks noGrp="1"/>
          </p:cNvSpPr>
          <p:nvPr>
            <p:ph idx="1"/>
          </p:nvPr>
        </p:nvSpPr>
        <p:spPr>
          <a:xfrm>
            <a:off x="457200" y="836712"/>
            <a:ext cx="8507288" cy="5616624"/>
          </a:xfrm>
        </p:spPr>
        <p:txBody>
          <a:bodyPr/>
          <a:lstStyle/>
          <a:p>
            <a:pPr marL="0" indent="0">
              <a:buNone/>
            </a:pPr>
            <a:r>
              <a:rPr lang="en-US" sz="2200" dirty="0"/>
              <a:t>After the successful completion of the four  sessions, participants will be able </a:t>
            </a:r>
            <a:r>
              <a:rPr lang="en-US" sz="2200"/>
              <a:t>to:</a:t>
            </a:r>
          </a:p>
          <a:p>
            <a:pPr marL="0" indent="0">
              <a:buNone/>
            </a:pPr>
            <a:endParaRPr lang="en-US" sz="2200" dirty="0"/>
          </a:p>
          <a:p>
            <a:r>
              <a:rPr lang="en-US" sz="2200" dirty="0">
                <a:solidFill>
                  <a:srgbClr val="00CC66"/>
                </a:solidFill>
              </a:rPr>
              <a:t>Appreciate </a:t>
            </a:r>
            <a:r>
              <a:rPr lang="en-US" sz="2200" dirty="0"/>
              <a:t>the role of OBE in improving quality of education</a:t>
            </a:r>
          </a:p>
          <a:p>
            <a:r>
              <a:rPr lang="en-US" sz="2200" dirty="0">
                <a:solidFill>
                  <a:schemeClr val="tx1">
                    <a:lumMod val="60000"/>
                    <a:lumOff val="40000"/>
                  </a:schemeClr>
                </a:solidFill>
              </a:rPr>
              <a:t>Explain</a:t>
            </a:r>
            <a:r>
              <a:rPr lang="en-US" sz="2200" dirty="0"/>
              <a:t> the difference between  OBE and traditional curriculum design</a:t>
            </a:r>
          </a:p>
          <a:p>
            <a:r>
              <a:rPr lang="en-US" sz="2200" dirty="0">
                <a:solidFill>
                  <a:srgbClr val="00CC66"/>
                </a:solidFill>
              </a:rPr>
              <a:t>Appreciate </a:t>
            </a:r>
            <a:r>
              <a:rPr lang="en-US" sz="2200" dirty="0"/>
              <a:t>the role of  Blooms Taxonomy   in improving quality of  teaching and learning activities </a:t>
            </a:r>
          </a:p>
          <a:p>
            <a:r>
              <a:rPr lang="en-US" sz="2200" dirty="0">
                <a:solidFill>
                  <a:schemeClr val="tx1">
                    <a:lumMod val="60000"/>
                    <a:lumOff val="40000"/>
                  </a:schemeClr>
                </a:solidFill>
              </a:rPr>
              <a:t>Articulate</a:t>
            </a:r>
            <a:r>
              <a:rPr lang="en-US" sz="2200" dirty="0"/>
              <a:t> course outcomes (COs) for the given course</a:t>
            </a:r>
          </a:p>
          <a:p>
            <a:r>
              <a:rPr lang="en-US" sz="2200" dirty="0">
                <a:solidFill>
                  <a:schemeClr val="tx1">
                    <a:lumMod val="60000"/>
                    <a:lumOff val="40000"/>
                  </a:schemeClr>
                </a:solidFill>
              </a:rPr>
              <a:t>Compute</a:t>
            </a:r>
            <a:r>
              <a:rPr lang="en-US" sz="2200" dirty="0"/>
              <a:t> the CO attainment  using direct and indirect assessment methods</a:t>
            </a:r>
          </a:p>
          <a:p>
            <a:r>
              <a:rPr lang="en-US" sz="2200" dirty="0">
                <a:solidFill>
                  <a:schemeClr val="tx1">
                    <a:lumMod val="60000"/>
                    <a:lumOff val="40000"/>
                  </a:schemeClr>
                </a:solidFill>
              </a:rPr>
              <a:t>Compute</a:t>
            </a:r>
            <a:r>
              <a:rPr lang="en-US" sz="2200" dirty="0"/>
              <a:t> the PO attainment  using direct and indirect assessment methods</a:t>
            </a:r>
          </a:p>
          <a:p>
            <a:r>
              <a:rPr lang="en-US" sz="2200" dirty="0"/>
              <a:t>Design a  OBE curriculum for the given </a:t>
            </a:r>
            <a:r>
              <a:rPr lang="en-US" sz="2200" dirty="0" err="1"/>
              <a:t>programme</a:t>
            </a:r>
            <a:endParaRPr lang="en-US" sz="2200" dirty="0"/>
          </a:p>
          <a:p>
            <a:r>
              <a:rPr lang="en-US" sz="2200" dirty="0"/>
              <a:t> </a:t>
            </a:r>
          </a:p>
          <a:p>
            <a:endParaRPr lang="en-US" sz="2400" dirty="0"/>
          </a:p>
          <a:p>
            <a:endParaRPr lang="en-US" sz="2400" dirty="0"/>
          </a:p>
          <a:p>
            <a:endParaRPr lang="en-US" sz="2400" dirty="0"/>
          </a:p>
          <a:p>
            <a:pPr marL="0" indent="0">
              <a:buNone/>
            </a:pPr>
            <a:endParaRPr lang="en-IN" sz="2400" dirty="0"/>
          </a:p>
        </p:txBody>
      </p:sp>
      <p:sp>
        <p:nvSpPr>
          <p:cNvPr id="4" name="Date Placeholder 3">
            <a:extLst>
              <a:ext uri="{FF2B5EF4-FFF2-40B4-BE49-F238E27FC236}">
                <a16:creationId xmlns:a16="http://schemas.microsoft.com/office/drawing/2014/main" xmlns="" id="{F57EF46F-D5D3-4B12-9397-CC2C03B1E4BB}"/>
              </a:ext>
            </a:extLst>
          </p:cNvPr>
          <p:cNvSpPr>
            <a:spLocks noGrp="1"/>
          </p:cNvSpPr>
          <p:nvPr>
            <p:ph type="dt" sz="half" idx="10"/>
          </p:nvPr>
        </p:nvSpPr>
        <p:spPr/>
        <p:txBody>
          <a:bodyPr/>
          <a:lstStyle/>
          <a:p>
            <a:pPr>
              <a:defRPr/>
            </a:pPr>
            <a:fld id="{74CFD261-8F63-4DDC-AEDC-653C162D2B26}" type="datetime5">
              <a:rPr lang="en-US" smtClean="0"/>
              <a:pPr>
                <a:defRPr/>
              </a:pPr>
              <a:t>29-Dec-23</a:t>
            </a:fld>
            <a:endParaRPr lang="en-US" dirty="0"/>
          </a:p>
        </p:txBody>
      </p:sp>
    </p:spTree>
    <p:extLst>
      <p:ext uri="{BB962C8B-B14F-4D97-AF65-F5344CB8AC3E}">
        <p14:creationId xmlns:p14="http://schemas.microsoft.com/office/powerpoint/2010/main" xmlns="" val="249039768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fld id="{F6E0281C-0C30-4C9D-BB27-CD45CC11519A}" type="datetime5">
              <a:rPr lang="en-US" smtClean="0"/>
              <a:pPr/>
              <a:t>29-Dec-23</a:t>
            </a:fld>
            <a:endParaRPr lang="en-US"/>
          </a:p>
        </p:txBody>
      </p:sp>
      <p:sp>
        <p:nvSpPr>
          <p:cNvPr id="41987" name="Rectangle 2"/>
          <p:cNvSpPr>
            <a:spLocks noGrp="1" noChangeArrowheads="1"/>
          </p:cNvSpPr>
          <p:nvPr>
            <p:ph type="title"/>
          </p:nvPr>
        </p:nvSpPr>
        <p:spPr>
          <a:xfrm>
            <a:off x="457200" y="431800"/>
            <a:ext cx="8258175" cy="563563"/>
          </a:xfrm>
        </p:spPr>
        <p:txBody>
          <a:bodyPr/>
          <a:lstStyle/>
          <a:p>
            <a:pPr eaLnBrk="1" hangingPunct="1"/>
            <a:r>
              <a:rPr lang="en-US" sz="4000"/>
              <a:t>IEA-Graduate Attributes Ver-3.0</a:t>
            </a:r>
          </a:p>
        </p:txBody>
      </p:sp>
      <p:sp>
        <p:nvSpPr>
          <p:cNvPr id="46084" name="Rectangle 1"/>
          <p:cNvSpPr>
            <a:spLocks noGrp="1" noChangeArrowheads="1"/>
          </p:cNvSpPr>
          <p:nvPr>
            <p:ph idx="1"/>
          </p:nvPr>
        </p:nvSpPr>
        <p:spPr>
          <a:xfrm>
            <a:off x="179388" y="995363"/>
            <a:ext cx="8535987" cy="5200650"/>
          </a:xfrm>
        </p:spPr>
        <p:txBody>
          <a:bodyPr anchor="ctr">
            <a:spAutoFit/>
          </a:bodyPr>
          <a:lstStyle/>
          <a:p>
            <a:pPr>
              <a:defRPr/>
            </a:pPr>
            <a:r>
              <a:rPr lang="en-IN" sz="2000" dirty="0">
                <a:solidFill>
                  <a:schemeClr val="tx1">
                    <a:lumMod val="60000"/>
                    <a:lumOff val="40000"/>
                  </a:schemeClr>
                </a:solidFill>
              </a:rPr>
              <a:t>Engineering knowledge: </a:t>
            </a:r>
            <a:r>
              <a:rPr lang="en-IN" sz="2000" dirty="0"/>
              <a:t>Apply the knowledge of mathematics, science, engineering fundamentals, and an engineering specialisation to the solution of complex engineering problems.</a:t>
            </a:r>
            <a:endParaRPr lang="en-US" sz="2000" dirty="0"/>
          </a:p>
          <a:p>
            <a:pPr>
              <a:defRPr/>
            </a:pPr>
            <a:r>
              <a:rPr lang="en-IN" sz="2000" dirty="0">
                <a:solidFill>
                  <a:schemeClr val="tx1">
                    <a:lumMod val="60000"/>
                    <a:lumOff val="40000"/>
                  </a:schemeClr>
                </a:solidFill>
              </a:rPr>
              <a:t>Problem analysis: </a:t>
            </a:r>
            <a:r>
              <a:rPr lang="en-IN" sz="2000" dirty="0"/>
              <a:t>Identify, formulate, research literature, and analyse complex engineering problems reaching substantiated conclusions using first principles of mathematics, natural sciences, and engineering sciences.</a:t>
            </a:r>
            <a:endParaRPr lang="en-US" sz="2000" dirty="0"/>
          </a:p>
          <a:p>
            <a:pPr>
              <a:defRPr/>
            </a:pPr>
            <a:r>
              <a:rPr lang="en-IN" sz="2000" dirty="0">
                <a:solidFill>
                  <a:schemeClr val="tx1">
                    <a:lumMod val="60000"/>
                    <a:lumOff val="40000"/>
                  </a:schemeClr>
                </a:solidFill>
              </a:rPr>
              <a:t>Design/development of solutions: </a:t>
            </a:r>
            <a:r>
              <a:rPr lang="en-IN" sz="2000" dirty="0"/>
              <a:t>Design solutions for complex engineering problems and design system components or processes that meet the specified needs with appropriate consideration for the public health and safety, and the cultural, societal, and environmental considerations.</a:t>
            </a:r>
            <a:endParaRPr lang="en-US" sz="2000" dirty="0"/>
          </a:p>
          <a:p>
            <a:pPr>
              <a:defRPr/>
            </a:pPr>
            <a:r>
              <a:rPr lang="en-IN" sz="2000" dirty="0">
                <a:solidFill>
                  <a:schemeClr val="tx1">
                    <a:lumMod val="60000"/>
                    <a:lumOff val="40000"/>
                  </a:schemeClr>
                </a:solidFill>
              </a:rPr>
              <a:t>Conduct investigations of complex problems </a:t>
            </a:r>
            <a:r>
              <a:rPr lang="en-IN" sz="2000" dirty="0"/>
              <a:t>using research-based knowledge and research methods including design of experiments, analysis and interpretation of data, and synthesis of the information to provide valid conclusions.</a:t>
            </a:r>
            <a:endParaRPr lang="en-US" sz="2000" dirty="0"/>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fld id="{32C082FF-1F35-4444-8654-E34E51FC6AFF}" type="datetime5">
              <a:rPr lang="en-US" smtClean="0"/>
              <a:pPr/>
              <a:t>29-Dec-23</a:t>
            </a:fld>
            <a:endParaRPr lang="en-US"/>
          </a:p>
        </p:txBody>
      </p:sp>
      <p:sp>
        <p:nvSpPr>
          <p:cNvPr id="43011" name="Rectangle 2"/>
          <p:cNvSpPr>
            <a:spLocks noGrp="1" noChangeArrowheads="1"/>
          </p:cNvSpPr>
          <p:nvPr>
            <p:ph type="title"/>
          </p:nvPr>
        </p:nvSpPr>
        <p:spPr>
          <a:xfrm>
            <a:off x="457200" y="431800"/>
            <a:ext cx="8258175" cy="563563"/>
          </a:xfrm>
        </p:spPr>
        <p:txBody>
          <a:bodyPr/>
          <a:lstStyle/>
          <a:p>
            <a:pPr eaLnBrk="1" hangingPunct="1"/>
            <a:r>
              <a:rPr lang="en-US" sz="4000"/>
              <a:t>IEA-Graduate Attributes Ver-3.0</a:t>
            </a:r>
          </a:p>
        </p:txBody>
      </p:sp>
      <p:sp>
        <p:nvSpPr>
          <p:cNvPr id="46084" name="Rectangle 1"/>
          <p:cNvSpPr>
            <a:spLocks noGrp="1" noChangeArrowheads="1"/>
          </p:cNvSpPr>
          <p:nvPr>
            <p:ph idx="1"/>
          </p:nvPr>
        </p:nvSpPr>
        <p:spPr>
          <a:xfrm>
            <a:off x="179388" y="995363"/>
            <a:ext cx="8535987" cy="5262562"/>
          </a:xfrm>
        </p:spPr>
        <p:txBody>
          <a:bodyPr anchor="ctr">
            <a:spAutoFit/>
          </a:bodyPr>
          <a:lstStyle/>
          <a:p>
            <a:pPr>
              <a:defRPr/>
            </a:pPr>
            <a:r>
              <a:rPr lang="en-IN" sz="2000" dirty="0">
                <a:solidFill>
                  <a:schemeClr val="tx1">
                    <a:lumMod val="60000"/>
                    <a:lumOff val="40000"/>
                  </a:schemeClr>
                </a:solidFill>
              </a:rPr>
              <a:t>Modern tool usage: </a:t>
            </a:r>
            <a:r>
              <a:rPr lang="en-IN" sz="2000" dirty="0"/>
              <a:t>Create, select, and apply appropriate techniques, resources, and modern engineering and IT tools including prediction and </a:t>
            </a:r>
            <a:r>
              <a:rPr lang="en-IN" sz="2000" dirty="0" err="1"/>
              <a:t>modeling</a:t>
            </a:r>
            <a:r>
              <a:rPr lang="en-IN" sz="2000" dirty="0"/>
              <a:t> to complex engineering activities with an understanding of the limitations.</a:t>
            </a:r>
            <a:endParaRPr lang="en-US" sz="2000" dirty="0"/>
          </a:p>
          <a:p>
            <a:pPr>
              <a:defRPr/>
            </a:pPr>
            <a:r>
              <a:rPr lang="en-IN" sz="2000" dirty="0">
                <a:solidFill>
                  <a:schemeClr val="tx1">
                    <a:lumMod val="60000"/>
                    <a:lumOff val="40000"/>
                  </a:schemeClr>
                </a:solidFill>
              </a:rPr>
              <a:t>The engineer and society: </a:t>
            </a:r>
            <a:r>
              <a:rPr lang="en-IN" sz="2000" dirty="0"/>
              <a:t>Apply reasoning informed by the contextual knowledge to assess societal, health, safety, legal, and cultural issues and the consequent responsibilities relevant to the professional engineering practice.</a:t>
            </a:r>
            <a:endParaRPr lang="en-US" sz="2000" dirty="0"/>
          </a:p>
          <a:p>
            <a:pPr>
              <a:defRPr/>
            </a:pPr>
            <a:r>
              <a:rPr lang="en-IN" sz="2000" dirty="0">
                <a:solidFill>
                  <a:schemeClr val="tx1">
                    <a:lumMod val="60000"/>
                    <a:lumOff val="40000"/>
                  </a:schemeClr>
                </a:solidFill>
              </a:rPr>
              <a:t>Environment and sustainability: </a:t>
            </a:r>
            <a:r>
              <a:rPr lang="en-IN" sz="2000" dirty="0"/>
              <a:t>Understand the impact of the professional engineering solutions in societal and environmental contexts, and demonstrate the knowledge of, and need for the sustainable development.</a:t>
            </a:r>
            <a:endParaRPr lang="en-US" sz="2000" dirty="0"/>
          </a:p>
          <a:p>
            <a:pPr>
              <a:defRPr/>
            </a:pPr>
            <a:r>
              <a:rPr lang="en-IN" sz="2000" dirty="0">
                <a:solidFill>
                  <a:schemeClr val="tx1">
                    <a:lumMod val="60000"/>
                    <a:lumOff val="40000"/>
                  </a:schemeClr>
                </a:solidFill>
              </a:rPr>
              <a:t>Ethics:</a:t>
            </a:r>
            <a:r>
              <a:rPr lang="en-IN" sz="2000" dirty="0"/>
              <a:t> Apply ethical principles and commit to professional ethics and responsibilities and norms of the engineering practice.</a:t>
            </a:r>
            <a:endParaRPr lang="en-US" sz="2000" dirty="0"/>
          </a:p>
          <a:p>
            <a:pPr>
              <a:defRPr/>
            </a:pPr>
            <a:r>
              <a:rPr lang="en-IN" sz="2000" dirty="0">
                <a:solidFill>
                  <a:schemeClr val="tx1">
                    <a:lumMod val="60000"/>
                    <a:lumOff val="40000"/>
                  </a:schemeClr>
                </a:solidFill>
              </a:rPr>
              <a:t>Individual and team work</a:t>
            </a:r>
            <a:r>
              <a:rPr lang="en-IN" sz="2000" dirty="0"/>
              <a:t>: Function effectively as an individual, and as a member or leader in diverse teams and in multidisciplinary settings.</a:t>
            </a:r>
            <a:endParaRPr lang="en-US" sz="2000" dirty="0"/>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fld id="{75E5BACD-969A-4F06-BC68-C5FC3BCD2FC8}" type="datetime5">
              <a:rPr lang="en-US" smtClean="0"/>
              <a:pPr/>
              <a:t>29-Dec-23</a:t>
            </a:fld>
            <a:endParaRPr lang="en-US"/>
          </a:p>
        </p:txBody>
      </p:sp>
      <p:sp>
        <p:nvSpPr>
          <p:cNvPr id="44035" name="Rectangle 2"/>
          <p:cNvSpPr>
            <a:spLocks noGrp="1" noChangeArrowheads="1"/>
          </p:cNvSpPr>
          <p:nvPr>
            <p:ph type="title"/>
          </p:nvPr>
        </p:nvSpPr>
        <p:spPr>
          <a:xfrm>
            <a:off x="457200" y="431800"/>
            <a:ext cx="8258175" cy="563563"/>
          </a:xfrm>
        </p:spPr>
        <p:txBody>
          <a:bodyPr/>
          <a:lstStyle/>
          <a:p>
            <a:pPr eaLnBrk="1" hangingPunct="1"/>
            <a:r>
              <a:rPr lang="en-US" sz="4000"/>
              <a:t>IEA-Graduate Attributes Ver-3.0</a:t>
            </a:r>
          </a:p>
        </p:txBody>
      </p:sp>
      <p:sp>
        <p:nvSpPr>
          <p:cNvPr id="46084" name="Rectangle 1"/>
          <p:cNvSpPr>
            <a:spLocks noGrp="1" noChangeArrowheads="1"/>
          </p:cNvSpPr>
          <p:nvPr>
            <p:ph idx="1"/>
          </p:nvPr>
        </p:nvSpPr>
        <p:spPr>
          <a:xfrm>
            <a:off x="214313" y="995363"/>
            <a:ext cx="8535987" cy="5016500"/>
          </a:xfrm>
        </p:spPr>
        <p:txBody>
          <a:bodyPr anchor="ctr">
            <a:spAutoFit/>
          </a:bodyPr>
          <a:lstStyle/>
          <a:p>
            <a:pPr>
              <a:defRPr/>
            </a:pPr>
            <a:endParaRPr lang="en-IN" sz="2000" dirty="0"/>
          </a:p>
          <a:p>
            <a:pPr>
              <a:defRPr/>
            </a:pPr>
            <a:r>
              <a:rPr lang="en-IN" sz="2000" dirty="0">
                <a:solidFill>
                  <a:schemeClr val="tx1">
                    <a:lumMod val="60000"/>
                    <a:lumOff val="40000"/>
                  </a:schemeClr>
                </a:solidFill>
              </a:rPr>
              <a:t>Communication: </a:t>
            </a:r>
            <a:r>
              <a:rPr lang="en-IN" sz="2000" dirty="0"/>
              <a:t>Communicate effectively on complex engineering activities with the engineering community and with society at large, such as, being able to comprehend and write effective reports and design documentation, make effective presentations, and give and receive clear instructions.</a:t>
            </a:r>
          </a:p>
          <a:p>
            <a:pPr>
              <a:defRPr/>
            </a:pPr>
            <a:endParaRPr lang="en-US" sz="2000" dirty="0"/>
          </a:p>
          <a:p>
            <a:pPr>
              <a:defRPr/>
            </a:pPr>
            <a:r>
              <a:rPr lang="en-IN" sz="2000" dirty="0">
                <a:solidFill>
                  <a:schemeClr val="tx1">
                    <a:lumMod val="60000"/>
                    <a:lumOff val="40000"/>
                  </a:schemeClr>
                </a:solidFill>
              </a:rPr>
              <a:t>Project management and finance</a:t>
            </a:r>
            <a:r>
              <a:rPr lang="en-IN" sz="2000" dirty="0"/>
              <a:t>: Demonstrate knowledge and understanding of the engineering and management principles and apply these to one’s own work, as a member and leader in a team, to manage projects and in multidisciplinary environments.</a:t>
            </a:r>
          </a:p>
          <a:p>
            <a:pPr>
              <a:buFontTx/>
              <a:buNone/>
              <a:defRPr/>
            </a:pPr>
            <a:endParaRPr lang="en-US" sz="2000" dirty="0"/>
          </a:p>
          <a:p>
            <a:pPr>
              <a:defRPr/>
            </a:pPr>
            <a:r>
              <a:rPr lang="en-IN" sz="2000" dirty="0">
                <a:solidFill>
                  <a:schemeClr val="tx1">
                    <a:lumMod val="60000"/>
                    <a:lumOff val="40000"/>
                  </a:schemeClr>
                </a:solidFill>
              </a:rPr>
              <a:t>Life-long learning</a:t>
            </a:r>
            <a:r>
              <a:rPr lang="en-IN" sz="2000" dirty="0">
                <a:solidFill>
                  <a:schemeClr val="tx1">
                    <a:lumMod val="75000"/>
                  </a:schemeClr>
                </a:solidFill>
              </a:rPr>
              <a:t>: </a:t>
            </a:r>
            <a:r>
              <a:rPr lang="en-IN" sz="2000" dirty="0"/>
              <a:t>Recognise the need for, and have the preparation and ability to engage in independent and life-long learning in the broadest context of technological change.</a:t>
            </a:r>
            <a:endParaRPr lang="en-US" sz="2000" dirty="0"/>
          </a:p>
        </p:txBody>
      </p:sp>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fld id="{245FCB27-B55F-4FD7-A023-9B9711AEAB15}" type="datetime5">
              <a:rPr lang="en-US" smtClean="0"/>
              <a:pPr/>
              <a:t>29-Dec-23</a:t>
            </a:fld>
            <a:endParaRPr lang="en-US"/>
          </a:p>
        </p:txBody>
      </p:sp>
      <p:sp>
        <p:nvSpPr>
          <p:cNvPr id="45059" name="Rectangle 2"/>
          <p:cNvSpPr>
            <a:spLocks noGrp="1" noChangeArrowheads="1"/>
          </p:cNvSpPr>
          <p:nvPr>
            <p:ph type="title"/>
          </p:nvPr>
        </p:nvSpPr>
        <p:spPr>
          <a:xfrm>
            <a:off x="457200" y="150813"/>
            <a:ext cx="8258175" cy="1046162"/>
          </a:xfrm>
        </p:spPr>
        <p:txBody>
          <a:bodyPr/>
          <a:lstStyle/>
          <a:p>
            <a:pPr eaLnBrk="1" hangingPunct="1"/>
            <a:r>
              <a:rPr lang="en-US"/>
              <a:t> </a:t>
            </a:r>
            <a:r>
              <a:rPr lang="en-US" sz="4000"/>
              <a:t>Programme Outcomes (POs)</a:t>
            </a:r>
          </a:p>
        </p:txBody>
      </p:sp>
      <p:sp>
        <p:nvSpPr>
          <p:cNvPr id="45060" name="Content Placeholder 5"/>
          <p:cNvSpPr>
            <a:spLocks noGrp="1"/>
          </p:cNvSpPr>
          <p:nvPr>
            <p:ph idx="1"/>
          </p:nvPr>
        </p:nvSpPr>
        <p:spPr>
          <a:xfrm>
            <a:off x="457200" y="1292225"/>
            <a:ext cx="8258175" cy="5429250"/>
          </a:xfrm>
        </p:spPr>
        <p:txBody>
          <a:bodyPr/>
          <a:lstStyle/>
          <a:p>
            <a:r>
              <a:rPr lang="en-IN" sz="2400"/>
              <a:t>POs describe what students should know and be able to do at the end of the programme. </a:t>
            </a:r>
          </a:p>
          <a:p>
            <a:endParaRPr lang="en-IN" sz="2400"/>
          </a:p>
          <a:p>
            <a:r>
              <a:rPr lang="en-IN" sz="2400"/>
              <a:t>POs are to be in line with the graduate attributes of  IEA. </a:t>
            </a:r>
          </a:p>
          <a:p>
            <a:pPr>
              <a:buFontTx/>
              <a:buNone/>
            </a:pPr>
            <a:endParaRPr lang="en-IN" sz="2400"/>
          </a:p>
          <a:p>
            <a:pPr algn="just"/>
            <a:r>
              <a:rPr lang="en-IN" sz="2400"/>
              <a:t>POs are to be specific, measurable and achievable.</a:t>
            </a:r>
          </a:p>
          <a:p>
            <a:pPr algn="just">
              <a:buFontTx/>
              <a:buNone/>
            </a:pPr>
            <a:r>
              <a:rPr lang="en-IN" sz="2400"/>
              <a:t>  </a:t>
            </a:r>
          </a:p>
          <a:p>
            <a:pPr algn="just"/>
            <a:r>
              <a:rPr lang="en-IN" sz="2400"/>
              <a:t>POs transform the PEOs into specific student performance and behaviors that demonstrate student learning and skill development</a:t>
            </a:r>
            <a:endParaRPr lang="en-US" sz="2400"/>
          </a:p>
        </p:txBody>
      </p:sp>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p>
            <a:fld id="{8774D97A-9BD5-4904-B34A-1D12C0AF03B8}" type="datetime5">
              <a:rPr lang="en-US" smtClean="0"/>
              <a:pPr/>
              <a:t>29-Dec-23</a:t>
            </a:fld>
            <a:endParaRPr lang="en-US"/>
          </a:p>
        </p:txBody>
      </p:sp>
      <p:sp>
        <p:nvSpPr>
          <p:cNvPr id="47107" name="Rectangle 2"/>
          <p:cNvSpPr>
            <a:spLocks noGrp="1" noChangeArrowheads="1"/>
          </p:cNvSpPr>
          <p:nvPr>
            <p:ph type="title"/>
          </p:nvPr>
        </p:nvSpPr>
        <p:spPr>
          <a:xfrm>
            <a:off x="457200" y="150813"/>
            <a:ext cx="8258175" cy="1046162"/>
          </a:xfrm>
        </p:spPr>
        <p:txBody>
          <a:bodyPr/>
          <a:lstStyle/>
          <a:p>
            <a:pPr eaLnBrk="1" hangingPunct="1"/>
            <a:r>
              <a:rPr lang="en-US"/>
              <a:t> </a:t>
            </a:r>
            <a:r>
              <a:rPr lang="en-US" sz="4000"/>
              <a:t>Programme Outcomes -Guidelines </a:t>
            </a:r>
          </a:p>
        </p:txBody>
      </p:sp>
      <p:sp>
        <p:nvSpPr>
          <p:cNvPr id="47108" name="Content Placeholder 5"/>
          <p:cNvSpPr>
            <a:spLocks noGrp="1"/>
          </p:cNvSpPr>
          <p:nvPr>
            <p:ph idx="1"/>
          </p:nvPr>
        </p:nvSpPr>
        <p:spPr>
          <a:xfrm>
            <a:off x="457200" y="1071563"/>
            <a:ext cx="8258175" cy="5649912"/>
          </a:xfrm>
        </p:spPr>
        <p:txBody>
          <a:bodyPr/>
          <a:lstStyle/>
          <a:p>
            <a:endParaRPr lang="en-IN" sz="2400"/>
          </a:p>
          <a:p>
            <a:r>
              <a:rPr lang="en-IN" sz="2400"/>
              <a:t>Describe student performance, not teacher/professor performance </a:t>
            </a:r>
            <a:endParaRPr lang="en-US" sz="2400"/>
          </a:p>
          <a:p>
            <a:r>
              <a:rPr lang="en-IN" sz="2400"/>
              <a:t>Describe learning product, not process </a:t>
            </a:r>
            <a:endParaRPr lang="en-US" sz="2400"/>
          </a:p>
          <a:p>
            <a:r>
              <a:rPr lang="en-IN" sz="2400"/>
              <a:t>Are specific without simply stating the subject matter to be learned </a:t>
            </a:r>
            <a:endParaRPr lang="en-US" sz="2400"/>
          </a:p>
          <a:p>
            <a:r>
              <a:rPr lang="en-IN" sz="2400"/>
              <a:t>Stick to one type of result for each outcome (e.g., do not say “Knows the scientific method and applies it effectively”) </a:t>
            </a:r>
            <a:endParaRPr lang="en-US" sz="2400"/>
          </a:p>
          <a:p>
            <a:r>
              <a:rPr lang="en-IN" sz="2400"/>
              <a:t>Start with an action verb that indicates observable and measurable behavior </a:t>
            </a:r>
            <a:endParaRPr lang="en-US" sz="2400"/>
          </a:p>
          <a:p>
            <a:pPr>
              <a:buFontTx/>
              <a:buNone/>
            </a:pPr>
            <a:endParaRPr lang="en-US" sz="2400"/>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9600" cy="939800"/>
          </a:xfrm>
        </p:spPr>
        <p:txBody>
          <a:bodyPr/>
          <a:lstStyle/>
          <a:p>
            <a:r>
              <a:rPr lang="en-US"/>
              <a:t>Programme Outcomes –Contd.</a:t>
            </a:r>
          </a:p>
        </p:txBody>
      </p:sp>
      <p:sp>
        <p:nvSpPr>
          <p:cNvPr id="48131" name="Content Placeholder 2"/>
          <p:cNvSpPr>
            <a:spLocks noGrp="1"/>
          </p:cNvSpPr>
          <p:nvPr>
            <p:ph idx="1"/>
          </p:nvPr>
        </p:nvSpPr>
        <p:spPr>
          <a:xfrm>
            <a:off x="457200" y="1600200"/>
            <a:ext cx="8401050" cy="4400550"/>
          </a:xfrm>
        </p:spPr>
        <p:txBody>
          <a:bodyPr/>
          <a:lstStyle/>
          <a:p>
            <a:r>
              <a:rPr lang="en-IN" sz="2800"/>
              <a:t>Develop assessment methods for each PO to measure the attainment.  </a:t>
            </a:r>
          </a:p>
          <a:p>
            <a:pPr>
              <a:buFontTx/>
              <a:buNone/>
            </a:pPr>
            <a:endParaRPr lang="en-US" sz="2800"/>
          </a:p>
          <a:p>
            <a:r>
              <a:rPr lang="en-IN" sz="2800"/>
              <a:t>Publish and Disseminate the POs among the students and faculty. </a:t>
            </a:r>
          </a:p>
          <a:p>
            <a:endParaRPr lang="en-US" sz="2800"/>
          </a:p>
          <a:p>
            <a:r>
              <a:rPr lang="en-IN" sz="2800"/>
              <a:t>Check for the consistency of the POs with the PEOs of the Programme and Graduate Attributes. </a:t>
            </a:r>
            <a:endParaRPr lang="en-US" sz="2800"/>
          </a:p>
          <a:p>
            <a:endParaRPr lang="en-US"/>
          </a:p>
        </p:txBody>
      </p:sp>
      <p:sp>
        <p:nvSpPr>
          <p:cNvPr id="48132" name="Date Placeholder 3"/>
          <p:cNvSpPr>
            <a:spLocks noGrp="1"/>
          </p:cNvSpPr>
          <p:nvPr>
            <p:ph type="dt" sz="quarter" idx="10"/>
          </p:nvPr>
        </p:nvSpPr>
        <p:spPr>
          <a:noFill/>
        </p:spPr>
        <p:txBody>
          <a:bodyPr/>
          <a:lstStyle/>
          <a:p>
            <a:fld id="{6C1B85E0-B4CD-4C66-9546-FD2B75F15708}" type="datetime5">
              <a:rPr lang="en-US" smtClean="0"/>
              <a:pPr/>
              <a:t>29-Dec-23</a:t>
            </a:fld>
            <a:endParaRPr 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fld id="{6A34061C-2010-46EB-9F58-61F126623F25}" type="datetime5">
              <a:rPr lang="en-US" smtClean="0"/>
              <a:pPr/>
              <a:t>29-Dec-23</a:t>
            </a:fld>
            <a:endParaRPr lang="en-US"/>
          </a:p>
        </p:txBody>
      </p:sp>
      <p:sp>
        <p:nvSpPr>
          <p:cNvPr id="30723" name="Rectangle 2"/>
          <p:cNvSpPr>
            <a:spLocks noGrp="1" noChangeArrowheads="1"/>
          </p:cNvSpPr>
          <p:nvPr>
            <p:ph type="title"/>
          </p:nvPr>
        </p:nvSpPr>
        <p:spPr>
          <a:xfrm>
            <a:off x="214313" y="150813"/>
            <a:ext cx="8501062" cy="1046162"/>
          </a:xfrm>
        </p:spPr>
        <p:txBody>
          <a:bodyPr/>
          <a:lstStyle/>
          <a:p>
            <a:pPr eaLnBrk="1" hangingPunct="1">
              <a:defRPr/>
            </a:pPr>
            <a:r>
              <a:rPr lang="en-US" dirty="0"/>
              <a:t> </a:t>
            </a:r>
            <a:r>
              <a:rPr lang="en-US" sz="3200" dirty="0">
                <a:latin typeface="+mn-lt"/>
              </a:rPr>
              <a:t>PROGRAMME SPECIFIC CRITERIA (PSC)</a:t>
            </a:r>
          </a:p>
        </p:txBody>
      </p:sp>
      <p:sp>
        <p:nvSpPr>
          <p:cNvPr id="49156" name="Content Placeholder 5"/>
          <p:cNvSpPr>
            <a:spLocks noGrp="1"/>
          </p:cNvSpPr>
          <p:nvPr>
            <p:ph idx="1"/>
          </p:nvPr>
        </p:nvSpPr>
        <p:spPr>
          <a:xfrm>
            <a:off x="457200" y="1071563"/>
            <a:ext cx="8258175" cy="5649912"/>
          </a:xfrm>
        </p:spPr>
        <p:txBody>
          <a:bodyPr/>
          <a:lstStyle/>
          <a:p>
            <a:r>
              <a:rPr lang="en-IN" sz="2000"/>
              <a:t>Each programme must satisfy a set of criteria specific to it, known as Programme Specific Criteria which deal with the requirements for engineering practice particular to the related sub-discipline. </a:t>
            </a:r>
          </a:p>
          <a:p>
            <a:pPr>
              <a:buFontTx/>
              <a:buNone/>
            </a:pPr>
            <a:endParaRPr lang="en-IN" sz="2000"/>
          </a:p>
          <a:p>
            <a:r>
              <a:rPr lang="en-IN" sz="2000"/>
              <a:t>concern about curricular issues and qualifications of faculty.</a:t>
            </a:r>
          </a:p>
          <a:p>
            <a:endParaRPr lang="en-IN" sz="2000"/>
          </a:p>
          <a:p>
            <a:r>
              <a:rPr lang="en-IN" sz="2000"/>
              <a:t>The programme curriculum is to be provided in correlation with the programme specific criteria. </a:t>
            </a:r>
          </a:p>
          <a:p>
            <a:pPr>
              <a:buFontTx/>
              <a:buNone/>
            </a:pPr>
            <a:endParaRPr lang="en-IN" sz="2000"/>
          </a:p>
          <a:p>
            <a:r>
              <a:rPr lang="en-IN" sz="2000"/>
              <a:t>NBA adopts PSC specified by appropriate American Professional societies such as ASME, ASCE, IEEE etc. </a:t>
            </a:r>
          </a:p>
          <a:p>
            <a:pPr>
              <a:buFontTx/>
              <a:buNone/>
            </a:pPr>
            <a:endParaRPr lang="en-IN" sz="2000"/>
          </a:p>
          <a:p>
            <a:r>
              <a:rPr lang="en-IN" sz="2000"/>
              <a:t>The institution shall provide evidence that the programme curriculum satisfies the PSC , and industry specific criteria and industry interactions/internship. </a:t>
            </a:r>
            <a:endParaRPr lang="en-US" sz="2000"/>
          </a:p>
          <a:p>
            <a:pPr>
              <a:buFontTx/>
              <a:buNone/>
            </a:pPr>
            <a:r>
              <a:rPr lang="en-IN" sz="2000"/>
              <a:t> </a:t>
            </a:r>
            <a:endParaRPr lang="en-US" sz="2000"/>
          </a:p>
          <a:p>
            <a:endParaRPr lang="en-US" sz="2000"/>
          </a:p>
          <a:p>
            <a:pPr>
              <a:buFontTx/>
              <a:buNone/>
            </a:pPr>
            <a:endParaRPr lang="en-US" sz="2000"/>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fld id="{58CBFF2F-AF05-4A21-86B2-AC695C4FEA99}" type="datetime5">
              <a:rPr lang="en-US" smtClean="0"/>
              <a:pPr/>
              <a:t>29-Dec-23</a:t>
            </a:fld>
            <a:endParaRPr lang="en-US"/>
          </a:p>
        </p:txBody>
      </p:sp>
      <p:sp>
        <p:nvSpPr>
          <p:cNvPr id="50179" name="Rectangle 2"/>
          <p:cNvSpPr>
            <a:spLocks noGrp="1" noChangeArrowheads="1"/>
          </p:cNvSpPr>
          <p:nvPr>
            <p:ph type="title"/>
          </p:nvPr>
        </p:nvSpPr>
        <p:spPr>
          <a:xfrm>
            <a:off x="457200" y="150813"/>
            <a:ext cx="8258175" cy="1046162"/>
          </a:xfrm>
        </p:spPr>
        <p:txBody>
          <a:bodyPr/>
          <a:lstStyle/>
          <a:p>
            <a:pPr eaLnBrk="1" hangingPunct="1"/>
            <a:r>
              <a:rPr lang="en-US"/>
              <a:t> </a:t>
            </a:r>
            <a:r>
              <a:rPr lang="en-US" sz="3600"/>
              <a:t>PROGRAMME SPECIFIC CRITERIA</a:t>
            </a:r>
          </a:p>
        </p:txBody>
      </p:sp>
      <p:sp>
        <p:nvSpPr>
          <p:cNvPr id="50180" name="Content Placeholder 5"/>
          <p:cNvSpPr>
            <a:spLocks noGrp="1"/>
          </p:cNvSpPr>
          <p:nvPr>
            <p:ph idx="1"/>
          </p:nvPr>
        </p:nvSpPr>
        <p:spPr>
          <a:xfrm>
            <a:off x="457200" y="1071563"/>
            <a:ext cx="8258175" cy="5649912"/>
          </a:xfrm>
        </p:spPr>
        <p:txBody>
          <a:bodyPr/>
          <a:lstStyle/>
          <a:p>
            <a:pPr>
              <a:buFontTx/>
              <a:buNone/>
            </a:pPr>
            <a:r>
              <a:rPr lang="en-IN" sz="2000" b="1" i="1">
                <a:solidFill>
                  <a:srgbClr val="FF0000"/>
                </a:solidFill>
              </a:rPr>
              <a:t>Program Criteria for Civil and Similarly Named Engineering Programs</a:t>
            </a:r>
            <a:endParaRPr lang="en-US" sz="2000">
              <a:solidFill>
                <a:srgbClr val="FF0000"/>
              </a:solidFill>
            </a:endParaRPr>
          </a:p>
          <a:p>
            <a:pPr>
              <a:buFontTx/>
              <a:buNone/>
            </a:pPr>
            <a:r>
              <a:rPr lang="en-IN" sz="2000" b="1" i="1">
                <a:solidFill>
                  <a:srgbClr val="00CC66"/>
                </a:solidFill>
              </a:rPr>
              <a:t>Lead Society: American Society of Civil Engineers (ASCE)</a:t>
            </a:r>
            <a:endParaRPr lang="en-US" sz="2000" b="1" i="1">
              <a:solidFill>
                <a:srgbClr val="00CC66"/>
              </a:solidFill>
            </a:endParaRPr>
          </a:p>
          <a:p>
            <a:pPr>
              <a:buFontTx/>
              <a:buNone/>
            </a:pPr>
            <a:r>
              <a:rPr lang="en-IN" sz="2000" i="1"/>
              <a:t>These program criteria apply to engineering programs including "civil" and similar modifiers in their titles.</a:t>
            </a:r>
            <a:endParaRPr lang="en-US" sz="2000" i="1"/>
          </a:p>
          <a:p>
            <a:pPr>
              <a:buFontTx/>
              <a:buNone/>
            </a:pPr>
            <a:r>
              <a:rPr lang="en-IN" sz="2000" b="1" i="1"/>
              <a:t>1. Curriculum</a:t>
            </a:r>
            <a:endParaRPr lang="en-US" sz="2000"/>
          </a:p>
          <a:p>
            <a:r>
              <a:rPr lang="en-IN" sz="2000" i="1">
                <a:solidFill>
                  <a:srgbClr val="00B0F0"/>
                </a:solidFill>
              </a:rPr>
              <a:t>The program must prepare graduates to apply knowledge of mathematics through differential equations, calculus-based physics, chemistry, and at least one additional area of basic science, consistent with the program educational objectives; apply knowledge of four technical areas appropriate to civil engineering; conduct civil engineering experiments and analyze and interpret the resulting data; design a system, component, or process in more than one civil engineering context; explain basic concepts in management, business, public policy, and leadership; and explain the importance of professional licensure.</a:t>
            </a:r>
            <a:endParaRPr lang="en-US" sz="2000">
              <a:solidFill>
                <a:srgbClr val="00B0F0"/>
              </a:solidFill>
            </a:endParaRPr>
          </a:p>
          <a:p>
            <a:endParaRPr lang="en-US" sz="2000"/>
          </a:p>
        </p:txBody>
      </p:sp>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p:spPr>
        <p:txBody>
          <a:bodyPr/>
          <a:lstStyle/>
          <a:p>
            <a:fld id="{D86DA0D5-C231-4BC1-85A3-DDC07855C08D}" type="datetime5">
              <a:rPr lang="en-US" smtClean="0"/>
              <a:pPr/>
              <a:t>29-Dec-23</a:t>
            </a:fld>
            <a:endParaRPr lang="en-US"/>
          </a:p>
        </p:txBody>
      </p:sp>
      <p:sp>
        <p:nvSpPr>
          <p:cNvPr id="51203" name="Rectangle 2"/>
          <p:cNvSpPr>
            <a:spLocks noGrp="1" noChangeArrowheads="1"/>
          </p:cNvSpPr>
          <p:nvPr>
            <p:ph type="title"/>
          </p:nvPr>
        </p:nvSpPr>
        <p:spPr>
          <a:xfrm>
            <a:off x="457200" y="150813"/>
            <a:ext cx="8258175" cy="1046162"/>
          </a:xfrm>
        </p:spPr>
        <p:txBody>
          <a:bodyPr/>
          <a:lstStyle/>
          <a:p>
            <a:pPr eaLnBrk="1" hangingPunct="1"/>
            <a:r>
              <a:rPr lang="en-US"/>
              <a:t> </a:t>
            </a:r>
            <a:r>
              <a:rPr lang="en-US" sz="3600"/>
              <a:t>PROGRAMME SPECIFIC CRITERIA</a:t>
            </a:r>
          </a:p>
        </p:txBody>
      </p:sp>
      <p:sp>
        <p:nvSpPr>
          <p:cNvPr id="51204" name="Content Placeholder 5"/>
          <p:cNvSpPr>
            <a:spLocks noGrp="1"/>
          </p:cNvSpPr>
          <p:nvPr>
            <p:ph idx="1"/>
          </p:nvPr>
        </p:nvSpPr>
        <p:spPr>
          <a:xfrm>
            <a:off x="457200" y="1071563"/>
            <a:ext cx="8258175" cy="5649912"/>
          </a:xfrm>
        </p:spPr>
        <p:txBody>
          <a:bodyPr/>
          <a:lstStyle/>
          <a:p>
            <a:pPr>
              <a:buFontTx/>
              <a:buNone/>
            </a:pPr>
            <a:r>
              <a:rPr lang="en-IN" sz="2000" b="1" i="1"/>
              <a:t> </a:t>
            </a:r>
            <a:r>
              <a:rPr lang="en-IN" sz="2000" b="1" i="1">
                <a:solidFill>
                  <a:srgbClr val="00CC66"/>
                </a:solidFill>
              </a:rPr>
              <a:t>Program Criteria for Computer Science and Similarly Named Computing Programs</a:t>
            </a:r>
            <a:endParaRPr lang="en-US" sz="2000">
              <a:solidFill>
                <a:srgbClr val="00CC66"/>
              </a:solidFill>
            </a:endParaRPr>
          </a:p>
          <a:p>
            <a:r>
              <a:rPr lang="en-IN" sz="2000" b="1" i="1"/>
              <a:t>Lead Society: Institute of Electrical and Electronics Engineers (IEEE) Cooperating Society for Computer Engineering Programs: CSAB</a:t>
            </a:r>
          </a:p>
          <a:p>
            <a:pPr>
              <a:buFontTx/>
              <a:buNone/>
            </a:pPr>
            <a:endParaRPr lang="en-US" sz="2000"/>
          </a:p>
          <a:p>
            <a:r>
              <a:rPr lang="en-IN" sz="2000" i="1"/>
              <a:t>These program criteria apply to computing programs using computer science or similar terms in their titles. The program must enable students to attain, by the time of graduation:</a:t>
            </a:r>
            <a:endParaRPr lang="en-US" sz="2000"/>
          </a:p>
          <a:p>
            <a:r>
              <a:rPr lang="en-IN" sz="2000" i="1"/>
              <a:t>An ability to apply mathematical foundations, algorithmic principles, and computer science theory in the modeling and design of computer-based systems in a way that demonstrates comprehension of the tradeoffs involved in design choices. </a:t>
            </a:r>
            <a:endParaRPr lang="en-US" sz="2000"/>
          </a:p>
          <a:p>
            <a:r>
              <a:rPr lang="en-IN" sz="2000" i="1"/>
              <a:t>An ability to apply design and development principles in the construction of software systems of varying complexity. </a:t>
            </a:r>
            <a:endParaRPr lang="en-US" sz="2000"/>
          </a:p>
          <a:p>
            <a:pPr>
              <a:buFontTx/>
              <a:buNone/>
            </a:pPr>
            <a:endParaRPr lang="en-US" sz="2000"/>
          </a:p>
          <a:p>
            <a:pPr>
              <a:buFontTx/>
              <a:buNone/>
            </a:pPr>
            <a:endParaRPr lang="en-US" sz="2000"/>
          </a:p>
        </p:txBody>
      </p:sp>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fld id="{4197A548-4832-4BC3-B171-20FD57970378}" type="datetime5">
              <a:rPr lang="en-US" smtClean="0"/>
              <a:pPr/>
              <a:t>29-Dec-23</a:t>
            </a:fld>
            <a:endParaRPr lang="en-US"/>
          </a:p>
        </p:txBody>
      </p:sp>
      <p:sp>
        <p:nvSpPr>
          <p:cNvPr id="52227" name="Rectangle 2"/>
          <p:cNvSpPr>
            <a:spLocks noGrp="1" noChangeArrowheads="1"/>
          </p:cNvSpPr>
          <p:nvPr>
            <p:ph type="title"/>
          </p:nvPr>
        </p:nvSpPr>
        <p:spPr>
          <a:xfrm>
            <a:off x="457200" y="150813"/>
            <a:ext cx="8258175" cy="1046162"/>
          </a:xfrm>
        </p:spPr>
        <p:txBody>
          <a:bodyPr/>
          <a:lstStyle/>
          <a:p>
            <a:pPr eaLnBrk="1" hangingPunct="1"/>
            <a:r>
              <a:rPr lang="en-US"/>
              <a:t> </a:t>
            </a:r>
            <a:r>
              <a:rPr lang="en-US" sz="4000"/>
              <a:t>Course Outco</a:t>
            </a:r>
            <a:r>
              <a:rPr lang="en-US"/>
              <a:t>mes</a:t>
            </a:r>
            <a:endParaRPr lang="en-US" sz="3600"/>
          </a:p>
        </p:txBody>
      </p:sp>
      <p:sp>
        <p:nvSpPr>
          <p:cNvPr id="52228" name="Content Placeholder 5"/>
          <p:cNvSpPr>
            <a:spLocks noGrp="1"/>
          </p:cNvSpPr>
          <p:nvPr>
            <p:ph idx="1"/>
          </p:nvPr>
        </p:nvSpPr>
        <p:spPr>
          <a:xfrm>
            <a:off x="457200" y="1071563"/>
            <a:ext cx="8258175" cy="5649912"/>
          </a:xfrm>
        </p:spPr>
        <p:txBody>
          <a:bodyPr/>
          <a:lstStyle/>
          <a:p>
            <a:endParaRPr lang="en-IN" sz="2000" b="1" i="1" dirty="0"/>
          </a:p>
          <a:p>
            <a:r>
              <a:rPr lang="en-IN" sz="2800" b="1" i="1" dirty="0"/>
              <a:t> </a:t>
            </a:r>
            <a:r>
              <a:rPr lang="en-IN" sz="2800" dirty="0"/>
              <a:t>The course outcomes must state the </a:t>
            </a:r>
            <a:r>
              <a:rPr lang="en-IN" sz="2800" b="1" dirty="0"/>
              <a:t>major </a:t>
            </a:r>
            <a:r>
              <a:rPr lang="en-IN" sz="2800" dirty="0"/>
              <a:t>skills, knowledge, attitude or ability that students will acquire.</a:t>
            </a:r>
            <a:endParaRPr lang="en-US" sz="2800" dirty="0"/>
          </a:p>
          <a:p>
            <a:r>
              <a:rPr lang="en-IN" sz="2800" dirty="0"/>
              <a:t>Course outcomes should be expressed in terms of measurable and/or observable </a:t>
            </a:r>
            <a:r>
              <a:rPr lang="en-IN" sz="2800" dirty="0" err="1"/>
              <a:t>behaviors</a:t>
            </a:r>
            <a:endParaRPr lang="en-US" sz="2800" dirty="0"/>
          </a:p>
          <a:p>
            <a:r>
              <a:rPr lang="en-IN" sz="2800" dirty="0"/>
              <a:t>Course Outcomes should be agreed upon by the faculty in a program and should drive program outcomes.</a:t>
            </a:r>
            <a:endParaRPr lang="en-US" sz="2800" dirty="0"/>
          </a:p>
          <a:p>
            <a:r>
              <a:rPr lang="en-IN" sz="2800" dirty="0"/>
              <a:t>Course outcomes should begin with an action verb (e.g., write, install, solve, and apply).</a:t>
            </a:r>
            <a:endParaRPr lang="en-US" sz="2800" dirty="0"/>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fld id="{20A9DCAE-3463-4182-A3FB-577E07C635E9}" type="datetime5">
              <a:rPr lang="en-US" smtClean="0"/>
              <a:pPr/>
              <a:t>29-Dec-23</a:t>
            </a:fld>
            <a:endParaRPr lang="en-US"/>
          </a:p>
        </p:txBody>
      </p:sp>
      <p:sp>
        <p:nvSpPr>
          <p:cNvPr id="5123" name="Rectangle 2"/>
          <p:cNvSpPr>
            <a:spLocks noGrp="1" noChangeArrowheads="1"/>
          </p:cNvSpPr>
          <p:nvPr>
            <p:ph type="title"/>
          </p:nvPr>
        </p:nvSpPr>
        <p:spPr>
          <a:xfrm>
            <a:off x="457200" y="274638"/>
            <a:ext cx="8229600" cy="725487"/>
          </a:xfrm>
        </p:spPr>
        <p:txBody>
          <a:bodyPr/>
          <a:lstStyle/>
          <a:p>
            <a:pPr eaLnBrk="1" hangingPunct="1"/>
            <a:r>
              <a:rPr lang="en-US" dirty="0"/>
              <a:t>Contents</a:t>
            </a:r>
          </a:p>
        </p:txBody>
      </p:sp>
      <p:sp>
        <p:nvSpPr>
          <p:cNvPr id="5124" name="Rectangle 3"/>
          <p:cNvSpPr>
            <a:spLocks noGrp="1" noChangeArrowheads="1"/>
          </p:cNvSpPr>
          <p:nvPr>
            <p:ph type="body" idx="1"/>
          </p:nvPr>
        </p:nvSpPr>
        <p:spPr>
          <a:xfrm>
            <a:off x="457200" y="1000124"/>
            <a:ext cx="8229600" cy="5286375"/>
          </a:xfrm>
        </p:spPr>
        <p:txBody>
          <a:bodyPr/>
          <a:lstStyle/>
          <a:p>
            <a:pPr eaLnBrk="1" hangingPunct="1"/>
            <a:r>
              <a:rPr lang="en-US" sz="3000" dirty="0"/>
              <a:t>Traditional Curriculum Design</a:t>
            </a:r>
          </a:p>
          <a:p>
            <a:pPr eaLnBrk="1" hangingPunct="1"/>
            <a:r>
              <a:rPr lang="en-US" sz="3000" dirty="0"/>
              <a:t>Traditional Education </a:t>
            </a:r>
          </a:p>
          <a:p>
            <a:pPr eaLnBrk="1" hangingPunct="1"/>
            <a:r>
              <a:rPr lang="en-US" sz="3000" dirty="0"/>
              <a:t>Outcome Based Education (OBE)</a:t>
            </a:r>
          </a:p>
          <a:p>
            <a:pPr eaLnBrk="1" hangingPunct="1"/>
            <a:r>
              <a:rPr lang="en-US" sz="3000" dirty="0"/>
              <a:t> PEO, GAs, POs, </a:t>
            </a:r>
            <a:r>
              <a:rPr lang="en-US" sz="3000" dirty="0" err="1"/>
              <a:t>COs,Programme</a:t>
            </a:r>
            <a:r>
              <a:rPr lang="en-US" sz="3000" dirty="0"/>
              <a:t> specific criteria </a:t>
            </a:r>
          </a:p>
          <a:p>
            <a:pPr eaLnBrk="1" hangingPunct="1"/>
            <a:r>
              <a:rPr lang="en-US" sz="3000" dirty="0"/>
              <a:t> Blooms Taxonomy</a:t>
            </a:r>
          </a:p>
          <a:p>
            <a:pPr eaLnBrk="1" hangingPunct="1"/>
            <a:r>
              <a:rPr lang="en-US" sz="3000" dirty="0"/>
              <a:t>Writing Course Outcomes</a:t>
            </a:r>
          </a:p>
          <a:p>
            <a:pPr eaLnBrk="1" hangingPunct="1"/>
            <a:r>
              <a:rPr lang="en-US" sz="3000" dirty="0"/>
              <a:t>CO-PO Mapping</a:t>
            </a:r>
          </a:p>
          <a:p>
            <a:pPr eaLnBrk="1" hangingPunct="1"/>
            <a:r>
              <a:rPr lang="en-US" sz="3000" dirty="0"/>
              <a:t>OBE based Curriculum Design</a:t>
            </a:r>
          </a:p>
          <a:p>
            <a:pPr eaLnBrk="1" hangingPunct="1">
              <a:buNone/>
            </a:pPr>
            <a:endParaRPr lang="en-US" dirty="0"/>
          </a:p>
          <a:p>
            <a:pPr eaLnBrk="1" hangingPunct="1"/>
            <a:endParaRPr lang="en-US" dirty="0"/>
          </a:p>
          <a:p>
            <a:pPr eaLnBrk="1" hangingPunct="1">
              <a:buFontTx/>
              <a:buNone/>
            </a:pPr>
            <a:endParaRPr lang="en-US" dirty="0"/>
          </a:p>
        </p:txBody>
      </p:sp>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229600" cy="725487"/>
          </a:xfrm>
        </p:spPr>
        <p:txBody>
          <a:bodyPr/>
          <a:lstStyle/>
          <a:p>
            <a:r>
              <a:rPr lang="en-US"/>
              <a:t>OBE Design</a:t>
            </a:r>
          </a:p>
        </p:txBody>
      </p:sp>
      <p:sp>
        <p:nvSpPr>
          <p:cNvPr id="53251" name="Date Placeholder 3"/>
          <p:cNvSpPr>
            <a:spLocks noGrp="1"/>
          </p:cNvSpPr>
          <p:nvPr>
            <p:ph type="dt" sz="quarter" idx="10"/>
          </p:nvPr>
        </p:nvSpPr>
        <p:spPr>
          <a:noFill/>
        </p:spPr>
        <p:txBody>
          <a:bodyPr/>
          <a:lstStyle/>
          <a:p>
            <a:fld id="{B8EEF5EF-A028-4CBF-B0A4-DA268A22FA24}" type="datetime5">
              <a:rPr lang="en-US" smtClean="0"/>
              <a:pPr/>
              <a:t>29-Dec-23</a:t>
            </a:fld>
            <a:endParaRPr lang="en-US"/>
          </a:p>
        </p:txBody>
      </p:sp>
      <p:pic>
        <p:nvPicPr>
          <p:cNvPr id="53252" name="Picture 4"/>
          <p:cNvPicPr>
            <a:picLocks noChangeAspect="1"/>
          </p:cNvPicPr>
          <p:nvPr/>
        </p:nvPicPr>
        <p:blipFill>
          <a:blip r:embed="rId2"/>
          <a:srcRect/>
          <a:stretch>
            <a:fillRect/>
          </a:stretch>
        </p:blipFill>
        <p:spPr bwMode="auto">
          <a:xfrm>
            <a:off x="2214563" y="1292225"/>
            <a:ext cx="4876800" cy="4273550"/>
          </a:xfrm>
          <a:prstGeom prst="rect">
            <a:avLst/>
          </a:prstGeom>
          <a:noFill/>
          <a:ln w="9525">
            <a:noFill/>
            <a:miter lim="800000"/>
            <a:headEnd/>
            <a:tailEnd/>
          </a:ln>
        </p:spPr>
      </p:pic>
      <p:sp>
        <p:nvSpPr>
          <p:cNvPr id="6" name="TextBox 11"/>
          <p:cNvSpPr txBox="1"/>
          <p:nvPr/>
        </p:nvSpPr>
        <p:spPr>
          <a:xfrm>
            <a:off x="4494213" y="1800225"/>
            <a:ext cx="1371600" cy="400050"/>
          </a:xfrm>
          <a:prstGeom prst="rect">
            <a:avLst/>
          </a:prstGeom>
          <a:solidFill>
            <a:srgbClr val="000000">
              <a:lumMod val="40000"/>
              <a:lumOff val="60000"/>
            </a:srgbClr>
          </a:solidFill>
          <a:ln>
            <a:solidFill>
              <a:srgbClr val="000000">
                <a:lumMod val="60000"/>
                <a:lumOff val="40000"/>
              </a:srgbClr>
            </a:solidFill>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2000" b="1" kern="0" dirty="0">
                <a:solidFill>
                  <a:srgbClr val="FF0000"/>
                </a:solidFill>
                <a:cs typeface="Arial"/>
              </a:rPr>
              <a:t>Mission</a:t>
            </a:r>
            <a:endParaRPr lang="en-US" sz="1400" b="1" kern="0" dirty="0">
              <a:solidFill>
                <a:srgbClr val="FF0000"/>
              </a:solidFill>
              <a:cs typeface="Arial"/>
            </a:endParaRPr>
          </a:p>
        </p:txBody>
      </p:sp>
      <p:sp>
        <p:nvSpPr>
          <p:cNvPr id="7" name="TextBox 12"/>
          <p:cNvSpPr txBox="1"/>
          <p:nvPr/>
        </p:nvSpPr>
        <p:spPr>
          <a:xfrm>
            <a:off x="3429000" y="1800225"/>
            <a:ext cx="1165225" cy="369888"/>
          </a:xfrm>
          <a:prstGeom prst="rect">
            <a:avLst/>
          </a:prstGeom>
          <a:solidFill>
            <a:srgbClr val="000000">
              <a:lumMod val="40000"/>
              <a:lumOff val="60000"/>
            </a:srgbClr>
          </a:solidFill>
          <a:ln>
            <a:solidFill>
              <a:srgbClr val="000000">
                <a:lumMod val="60000"/>
                <a:lumOff val="40000"/>
              </a:srgbClr>
            </a:solidFill>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b="1" kern="0" dirty="0">
                <a:solidFill>
                  <a:srgbClr val="FF0000"/>
                </a:solidFill>
                <a:cs typeface="Arial"/>
              </a:rPr>
              <a:t>Vision</a:t>
            </a:r>
          </a:p>
        </p:txBody>
      </p:sp>
      <p:sp>
        <p:nvSpPr>
          <p:cNvPr id="8" name="Down Arrow 7"/>
          <p:cNvSpPr/>
          <p:nvPr/>
        </p:nvSpPr>
        <p:spPr>
          <a:xfrm>
            <a:off x="1185863" y="1468438"/>
            <a:ext cx="609600" cy="3657600"/>
          </a:xfrm>
          <a:prstGeom prst="downArrow">
            <a:avLst/>
          </a:prstGeom>
          <a:solidFill>
            <a:srgbClr val="000000"/>
          </a:solidFill>
          <a:ln w="25400" cap="flat" cmpd="sng" algn="ctr">
            <a:solidFill>
              <a:srgbClr val="000000">
                <a:shade val="50000"/>
              </a:srgbClr>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kern="0" dirty="0">
                <a:solidFill>
                  <a:srgbClr val="FFFFFF"/>
                </a:solidFill>
                <a:cs typeface="Arial"/>
              </a:rPr>
              <a:t>design</a:t>
            </a:r>
            <a:endParaRPr lang="en-IN" kern="0" dirty="0">
              <a:solidFill>
                <a:srgbClr val="FFFFFF"/>
              </a:solidFill>
              <a:cs typeface="Arial"/>
            </a:endParaRPr>
          </a:p>
        </p:txBody>
      </p:sp>
      <p:sp>
        <p:nvSpPr>
          <p:cNvPr id="9" name="Rectangle 8"/>
          <p:cNvSpPr>
            <a:spLocks noChangeArrowheads="1"/>
          </p:cNvSpPr>
          <p:nvPr/>
        </p:nvSpPr>
        <p:spPr bwMode="auto">
          <a:xfrm>
            <a:off x="7500938" y="3557588"/>
            <a:ext cx="1439862" cy="792162"/>
          </a:xfrm>
          <a:prstGeom prst="rect">
            <a:avLst/>
          </a:prstGeom>
          <a:solidFill>
            <a:srgbClr val="FF9900"/>
          </a:solidFill>
          <a:ln w="9525">
            <a:solidFill>
              <a:srgbClr val="000000"/>
            </a:solidFill>
            <a:miter lim="800000"/>
            <a:headEnd/>
            <a:tailEnd/>
          </a:ln>
          <a:effectLst>
            <a:prstShdw prst="shdw15">
              <a:srgbClr val="808080">
                <a:alpha val="50000"/>
              </a:srgbClr>
            </a:prst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kern="0" dirty="0">
                <a:solidFill>
                  <a:sysClr val="windowText" lastClr="000000"/>
                </a:solidFill>
              </a:rPr>
              <a:t>Graduate</a:t>
            </a:r>
          </a:p>
          <a:p>
            <a:pPr algn="ctr" fontAlgn="auto">
              <a:spcBef>
                <a:spcPts val="0"/>
              </a:spcBef>
              <a:spcAft>
                <a:spcPts val="0"/>
              </a:spcAft>
              <a:defRPr/>
            </a:pPr>
            <a:r>
              <a:rPr lang="en-US" kern="0" dirty="0">
                <a:solidFill>
                  <a:sysClr val="windowText" lastClr="000000"/>
                </a:solidFill>
              </a:rPr>
              <a:t>Attributes</a:t>
            </a:r>
            <a:endParaRPr lang="en-IN" kern="0" dirty="0">
              <a:solidFill>
                <a:sysClr val="windowText" lastClr="000000"/>
              </a:solidFill>
            </a:endParaRPr>
          </a:p>
        </p:txBody>
      </p:sp>
      <p:sp>
        <p:nvSpPr>
          <p:cNvPr id="10" name="AutoShape 13"/>
          <p:cNvSpPr>
            <a:spLocks noChangeArrowheads="1"/>
          </p:cNvSpPr>
          <p:nvPr/>
        </p:nvSpPr>
        <p:spPr bwMode="auto">
          <a:xfrm>
            <a:off x="6997700" y="3629025"/>
            <a:ext cx="503238" cy="431800"/>
          </a:xfrm>
          <a:prstGeom prst="leftArrow">
            <a:avLst>
              <a:gd name="adj1" fmla="val 50000"/>
              <a:gd name="adj2" fmla="val 29136"/>
            </a:avLst>
          </a:prstGeom>
          <a:solidFill>
            <a:srgbClr val="BBE0E3"/>
          </a:solidFill>
          <a:ln w="9525">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kern="0">
              <a:solidFill>
                <a:sysClr val="windowText" lastClr="000000"/>
              </a:solidFill>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p:spPr>
        <p:txBody>
          <a:bodyPr/>
          <a:lstStyle/>
          <a:p>
            <a:fld id="{CA1195BF-FD2A-424A-BD6A-B6F1820C636C}" type="datetime5">
              <a:rPr lang="en-US" smtClean="0"/>
              <a:pPr/>
              <a:t>29-Dec-23</a:t>
            </a:fld>
            <a:endParaRPr lang="en-US"/>
          </a:p>
        </p:txBody>
      </p:sp>
      <p:sp>
        <p:nvSpPr>
          <p:cNvPr id="54275" name="Rectangle 2"/>
          <p:cNvSpPr>
            <a:spLocks noGrp="1" noChangeArrowheads="1"/>
          </p:cNvSpPr>
          <p:nvPr>
            <p:ph type="title"/>
          </p:nvPr>
        </p:nvSpPr>
        <p:spPr>
          <a:xfrm>
            <a:off x="457200" y="150813"/>
            <a:ext cx="8258175" cy="1046162"/>
          </a:xfrm>
        </p:spPr>
        <p:txBody>
          <a:bodyPr/>
          <a:lstStyle/>
          <a:p>
            <a:pPr eaLnBrk="1" hangingPunct="1"/>
            <a:r>
              <a:rPr lang="en-US"/>
              <a:t> Mapping between PEOs,POs and COs</a:t>
            </a:r>
            <a:endParaRPr lang="en-US" sz="3600"/>
          </a:p>
        </p:txBody>
      </p:sp>
      <p:grpSp>
        <p:nvGrpSpPr>
          <p:cNvPr id="54276" name="Group 6"/>
          <p:cNvGrpSpPr>
            <a:grpSpLocks/>
          </p:cNvGrpSpPr>
          <p:nvPr/>
        </p:nvGrpSpPr>
        <p:grpSpPr bwMode="auto">
          <a:xfrm>
            <a:off x="539750" y="1304925"/>
            <a:ext cx="8064500" cy="4248150"/>
            <a:chOff x="944564" y="1401763"/>
            <a:chExt cx="8064499" cy="4248149"/>
          </a:xfrm>
        </p:grpSpPr>
        <p:sp>
          <p:nvSpPr>
            <p:cNvPr id="8" name="Isosceles Triangle 7"/>
            <p:cNvSpPr/>
            <p:nvPr/>
          </p:nvSpPr>
          <p:spPr bwMode="auto">
            <a:xfrm rot="5400000" flipH="1">
              <a:off x="3294065" y="69850"/>
              <a:ext cx="3816349" cy="734377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I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 name="Oval 8"/>
            <p:cNvSpPr/>
            <p:nvPr/>
          </p:nvSpPr>
          <p:spPr bwMode="auto">
            <a:xfrm flipH="1">
              <a:off x="944564" y="1833563"/>
              <a:ext cx="1077913" cy="38131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I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 name="Oval 9"/>
            <p:cNvSpPr>
              <a:spLocks/>
            </p:cNvSpPr>
            <p:nvPr/>
          </p:nvSpPr>
          <p:spPr bwMode="auto">
            <a:xfrm flipH="1">
              <a:off x="4303714" y="2709863"/>
              <a:ext cx="1077913" cy="20494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I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1" name="Oval 10"/>
            <p:cNvSpPr>
              <a:spLocks/>
            </p:cNvSpPr>
            <p:nvPr/>
          </p:nvSpPr>
          <p:spPr bwMode="auto">
            <a:xfrm flipH="1">
              <a:off x="7246938" y="3373438"/>
              <a:ext cx="336550" cy="7524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I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2" name="Oval 11"/>
            <p:cNvSpPr>
              <a:spLocks/>
            </p:cNvSpPr>
            <p:nvPr/>
          </p:nvSpPr>
          <p:spPr bwMode="auto">
            <a:xfrm flipH="1">
              <a:off x="8736013" y="3633787"/>
              <a:ext cx="134938" cy="177800"/>
            </a:xfrm>
            <a:prstGeom prst="ellipse">
              <a:avLst/>
            </a:prstGeom>
            <a:gradFill flip="none" rotWithShape="1">
              <a:gsLst>
                <a:gs pos="0">
                  <a:schemeClr val="tx1"/>
                </a:gs>
                <a:gs pos="50000">
                  <a:schemeClr val="accent1">
                    <a:shade val="67500"/>
                    <a:satMod val="115000"/>
                  </a:schemeClr>
                </a:gs>
                <a:gs pos="100000">
                  <a:schemeClr val="accent1">
                    <a:shade val="100000"/>
                    <a:satMod val="11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I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3" name="Rectangle 12"/>
            <p:cNvSpPr/>
            <p:nvPr/>
          </p:nvSpPr>
          <p:spPr bwMode="auto">
            <a:xfrm flipH="1">
              <a:off x="1286382" y="2265794"/>
              <a:ext cx="378292" cy="769383"/>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4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14" name="Rectangle 13"/>
            <p:cNvSpPr/>
            <p:nvPr/>
          </p:nvSpPr>
          <p:spPr bwMode="auto">
            <a:xfrm flipH="1">
              <a:off x="1555901" y="2769811"/>
              <a:ext cx="378292" cy="769383"/>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4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15" name="Rectangle 14"/>
            <p:cNvSpPr/>
            <p:nvPr/>
          </p:nvSpPr>
          <p:spPr bwMode="auto">
            <a:xfrm flipH="1">
              <a:off x="990877" y="2697809"/>
              <a:ext cx="378292" cy="769383"/>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4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16" name="Rectangle 15"/>
            <p:cNvSpPr/>
            <p:nvPr/>
          </p:nvSpPr>
          <p:spPr bwMode="auto">
            <a:xfrm flipH="1">
              <a:off x="1260396" y="3201827"/>
              <a:ext cx="378292" cy="769383"/>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4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17" name="Rectangle 16"/>
            <p:cNvSpPr/>
            <p:nvPr/>
          </p:nvSpPr>
          <p:spPr bwMode="auto">
            <a:xfrm flipH="1">
              <a:off x="1286382" y="3872495"/>
              <a:ext cx="378292" cy="769383"/>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4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18" name="Rectangle 17"/>
            <p:cNvSpPr/>
            <p:nvPr/>
          </p:nvSpPr>
          <p:spPr bwMode="auto">
            <a:xfrm flipH="1">
              <a:off x="1555901" y="4376513"/>
              <a:ext cx="378292" cy="769383"/>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4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19" name="Rectangle 18"/>
            <p:cNvSpPr/>
            <p:nvPr/>
          </p:nvSpPr>
          <p:spPr bwMode="auto">
            <a:xfrm flipH="1">
              <a:off x="990877" y="4304510"/>
              <a:ext cx="378292" cy="769383"/>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4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20" name="Rectangle 19"/>
            <p:cNvSpPr/>
            <p:nvPr/>
          </p:nvSpPr>
          <p:spPr bwMode="auto">
            <a:xfrm flipH="1">
              <a:off x="1260396" y="4808528"/>
              <a:ext cx="378292" cy="769383"/>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4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21" name="Rectangle 20"/>
            <p:cNvSpPr/>
            <p:nvPr/>
          </p:nvSpPr>
          <p:spPr bwMode="auto">
            <a:xfrm flipH="1">
              <a:off x="1555901" y="3561839"/>
              <a:ext cx="378292" cy="769383"/>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4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22" name="Rectangle 21"/>
            <p:cNvSpPr/>
            <p:nvPr/>
          </p:nvSpPr>
          <p:spPr bwMode="auto">
            <a:xfrm flipH="1">
              <a:off x="990877" y="3489837"/>
              <a:ext cx="378292" cy="769383"/>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4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23" name="Rectangle 22"/>
            <p:cNvSpPr/>
            <p:nvPr/>
          </p:nvSpPr>
          <p:spPr bwMode="auto">
            <a:xfrm flipH="1">
              <a:off x="4659868" y="2697809"/>
              <a:ext cx="369293" cy="523180"/>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28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24" name="Rectangle 23"/>
            <p:cNvSpPr/>
            <p:nvPr/>
          </p:nvSpPr>
          <p:spPr bwMode="auto">
            <a:xfrm flipH="1">
              <a:off x="4929386" y="3201827"/>
              <a:ext cx="369293" cy="523180"/>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28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25" name="Rectangle 24"/>
            <p:cNvSpPr/>
            <p:nvPr/>
          </p:nvSpPr>
          <p:spPr bwMode="auto">
            <a:xfrm flipH="1">
              <a:off x="4364363" y="3129824"/>
              <a:ext cx="369293" cy="523180"/>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28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26" name="Rectangle 25"/>
            <p:cNvSpPr/>
            <p:nvPr/>
          </p:nvSpPr>
          <p:spPr bwMode="auto">
            <a:xfrm flipH="1">
              <a:off x="4633882" y="3633842"/>
              <a:ext cx="369293" cy="523180"/>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28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27" name="Rectangle 26"/>
            <p:cNvSpPr/>
            <p:nvPr/>
          </p:nvSpPr>
          <p:spPr bwMode="auto">
            <a:xfrm flipH="1">
              <a:off x="4659868" y="4304510"/>
              <a:ext cx="369293" cy="523180"/>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28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28" name="Rectangle 27"/>
            <p:cNvSpPr/>
            <p:nvPr/>
          </p:nvSpPr>
          <p:spPr bwMode="auto">
            <a:xfrm flipH="1">
              <a:off x="4929386" y="3993855"/>
              <a:ext cx="369293" cy="523180"/>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28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29" name="Rectangle 28"/>
            <p:cNvSpPr/>
            <p:nvPr/>
          </p:nvSpPr>
          <p:spPr bwMode="auto">
            <a:xfrm flipH="1">
              <a:off x="4364363" y="3921852"/>
              <a:ext cx="369293" cy="523180"/>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2800"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30" name="Rectangle 29"/>
            <p:cNvSpPr/>
            <p:nvPr/>
          </p:nvSpPr>
          <p:spPr bwMode="auto">
            <a:xfrm flipH="1">
              <a:off x="7265791" y="2985819"/>
              <a:ext cx="306295" cy="707832"/>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000" b="1"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31" name="Rectangle 30"/>
            <p:cNvSpPr/>
            <p:nvPr/>
          </p:nvSpPr>
          <p:spPr bwMode="auto">
            <a:xfrm flipH="1">
              <a:off x="7266858" y="3473136"/>
              <a:ext cx="306295" cy="707832"/>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000" b="1"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32" name="Rectangle 31"/>
            <p:cNvSpPr/>
            <p:nvPr/>
          </p:nvSpPr>
          <p:spPr bwMode="auto">
            <a:xfrm flipH="1">
              <a:off x="7361136" y="3235691"/>
              <a:ext cx="306295" cy="707832"/>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000" b="1"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33" name="Rectangle 32"/>
            <p:cNvSpPr/>
            <p:nvPr/>
          </p:nvSpPr>
          <p:spPr bwMode="auto">
            <a:xfrm flipH="1">
              <a:off x="7169286" y="3228677"/>
              <a:ext cx="306295" cy="707832"/>
            </a:xfrm>
            <a:prstGeom prst="rect">
              <a:avLst/>
            </a:prstGeom>
            <a:noFill/>
          </p:spPr>
          <p:txBody>
            <a:bodyPr wrap="none">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4000" b="1" dirty="0">
                  <a:ln w="18415" cmpd="sng">
                    <a:solidFill>
                      <a:srgbClr val="FFFFFF"/>
                    </a:solidFill>
                    <a:prstDash val="solid"/>
                  </a:ln>
                  <a:effectLst>
                    <a:outerShdw blurRad="63500" dir="3600000" algn="tl" rotWithShape="0">
                      <a:srgbClr val="000000">
                        <a:alpha val="70000"/>
                      </a:srgbClr>
                    </a:outerShdw>
                  </a:effectLst>
                  <a:latin typeface="Arial" pitchFamily="34" charset="0"/>
                  <a:cs typeface="+mn-cs"/>
                </a:rPr>
                <a:t>.</a:t>
              </a:r>
            </a:p>
          </p:txBody>
        </p:sp>
        <p:sp>
          <p:nvSpPr>
            <p:cNvPr id="54303" name="TextBox 31"/>
            <p:cNvSpPr txBox="1">
              <a:spLocks noChangeArrowheads="1"/>
            </p:cNvSpPr>
            <p:nvPr/>
          </p:nvSpPr>
          <p:spPr bwMode="auto">
            <a:xfrm flipH="1">
              <a:off x="7072330" y="4286256"/>
              <a:ext cx="809619" cy="366712"/>
            </a:xfrm>
            <a:prstGeom prst="rect">
              <a:avLst/>
            </a:prstGeom>
            <a:noFill/>
            <a:ln w="9525">
              <a:noFill/>
              <a:miter lim="800000"/>
              <a:headEnd/>
              <a:tailEnd/>
            </a:ln>
          </p:spPr>
          <p:txBody>
            <a:bodyPr>
              <a:spAutoFit/>
            </a:bodyPr>
            <a:lstStyle/>
            <a:p>
              <a:r>
                <a:rPr lang="en-US">
                  <a:cs typeface="Arial" charset="0"/>
                </a:rPr>
                <a:t>PEOs</a:t>
              </a:r>
            </a:p>
          </p:txBody>
        </p:sp>
        <p:sp>
          <p:nvSpPr>
            <p:cNvPr id="54304" name="TextBox 32"/>
            <p:cNvSpPr txBox="1">
              <a:spLocks noChangeArrowheads="1"/>
            </p:cNvSpPr>
            <p:nvPr/>
          </p:nvSpPr>
          <p:spPr bwMode="auto">
            <a:xfrm flipH="1">
              <a:off x="4359863" y="2256502"/>
              <a:ext cx="808557" cy="369304"/>
            </a:xfrm>
            <a:prstGeom prst="rect">
              <a:avLst/>
            </a:prstGeom>
            <a:noFill/>
            <a:ln w="9525">
              <a:noFill/>
              <a:miter lim="800000"/>
              <a:headEnd/>
              <a:tailEnd/>
            </a:ln>
          </p:spPr>
          <p:txBody>
            <a:bodyPr>
              <a:spAutoFit/>
            </a:bodyPr>
            <a:lstStyle/>
            <a:p>
              <a:r>
                <a:rPr lang="en-US">
                  <a:cs typeface="Arial" charset="0"/>
                </a:rPr>
                <a:t>POs</a:t>
              </a:r>
            </a:p>
          </p:txBody>
        </p:sp>
        <p:sp>
          <p:nvSpPr>
            <p:cNvPr id="54305" name="TextBox 33"/>
            <p:cNvSpPr txBox="1">
              <a:spLocks noChangeArrowheads="1"/>
            </p:cNvSpPr>
            <p:nvPr/>
          </p:nvSpPr>
          <p:spPr bwMode="auto">
            <a:xfrm flipH="1">
              <a:off x="1058257" y="1401763"/>
              <a:ext cx="808557" cy="369304"/>
            </a:xfrm>
            <a:prstGeom prst="rect">
              <a:avLst/>
            </a:prstGeom>
            <a:noFill/>
            <a:ln w="9525">
              <a:noFill/>
              <a:miter lim="800000"/>
              <a:headEnd/>
              <a:tailEnd/>
            </a:ln>
          </p:spPr>
          <p:txBody>
            <a:bodyPr>
              <a:spAutoFit/>
            </a:bodyPr>
            <a:lstStyle/>
            <a:p>
              <a:r>
                <a:rPr lang="en-US">
                  <a:cs typeface="Arial" charset="0"/>
                </a:rPr>
                <a:t>COs</a:t>
              </a:r>
            </a:p>
          </p:txBody>
        </p:sp>
        <p:sp>
          <p:nvSpPr>
            <p:cNvPr id="54306" name="TextBox 34"/>
            <p:cNvSpPr txBox="1">
              <a:spLocks noChangeArrowheads="1"/>
            </p:cNvSpPr>
            <p:nvPr/>
          </p:nvSpPr>
          <p:spPr bwMode="auto">
            <a:xfrm flipH="1">
              <a:off x="7930988" y="3192535"/>
              <a:ext cx="1078075" cy="369304"/>
            </a:xfrm>
            <a:prstGeom prst="rect">
              <a:avLst/>
            </a:prstGeom>
            <a:noFill/>
            <a:ln w="9525">
              <a:noFill/>
              <a:miter lim="800000"/>
              <a:headEnd/>
              <a:tailEnd/>
            </a:ln>
          </p:spPr>
          <p:txBody>
            <a:bodyPr>
              <a:spAutoFit/>
            </a:bodyPr>
            <a:lstStyle/>
            <a:p>
              <a:r>
                <a:rPr lang="en-US">
                  <a:cs typeface="Arial" charset="0"/>
                </a:rPr>
                <a:t>Mission</a:t>
              </a:r>
            </a:p>
          </p:txBody>
        </p:sp>
        <p:cxnSp>
          <p:nvCxnSpPr>
            <p:cNvPr id="38" name="Straight Connector 37"/>
            <p:cNvCxnSpPr/>
            <p:nvPr/>
          </p:nvCxnSpPr>
          <p:spPr bwMode="auto">
            <a:xfrm>
              <a:off x="1289052" y="2554288"/>
              <a:ext cx="3302000" cy="431800"/>
            </a:xfrm>
            <a:prstGeom prst="line">
              <a:avLst/>
            </a:prstGeom>
            <a:ln w="25400">
              <a:solidFill>
                <a:srgbClr val="F9970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flipV="1">
              <a:off x="1558927" y="3490913"/>
              <a:ext cx="3300412" cy="358775"/>
            </a:xfrm>
            <a:prstGeom prst="line">
              <a:avLst/>
            </a:prstGeom>
            <a:ln w="25400">
              <a:solidFill>
                <a:srgbClr val="F9970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flipV="1">
              <a:off x="1019177" y="4208462"/>
              <a:ext cx="3370262" cy="360363"/>
            </a:xfrm>
            <a:prstGeom prst="line">
              <a:avLst/>
            </a:prstGeom>
            <a:ln w="25400">
              <a:solidFill>
                <a:srgbClr val="F9970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flipV="1">
              <a:off x="1222377" y="3417888"/>
              <a:ext cx="3098800" cy="73025"/>
            </a:xfrm>
            <a:prstGeom prst="line">
              <a:avLst/>
            </a:prstGeom>
            <a:ln w="25400">
              <a:solidFill>
                <a:srgbClr val="F9970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flipV="1">
              <a:off x="1289052" y="3921125"/>
              <a:ext cx="3368675" cy="215900"/>
            </a:xfrm>
            <a:prstGeom prst="line">
              <a:avLst/>
            </a:prstGeom>
            <a:ln w="25400">
              <a:solidFill>
                <a:srgbClr val="F9970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flipV="1">
              <a:off x="1222377" y="4568825"/>
              <a:ext cx="3435350" cy="504825"/>
            </a:xfrm>
            <a:prstGeom prst="line">
              <a:avLst/>
            </a:prstGeom>
            <a:ln w="25400">
              <a:solidFill>
                <a:srgbClr val="F9970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flipV="1">
              <a:off x="1558927" y="4281487"/>
              <a:ext cx="3368675" cy="360363"/>
            </a:xfrm>
            <a:prstGeom prst="line">
              <a:avLst/>
            </a:prstGeom>
            <a:ln w="25400">
              <a:solidFill>
                <a:srgbClr val="F9970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a:off x="952502" y="2986088"/>
              <a:ext cx="3705225" cy="1582738"/>
            </a:xfrm>
            <a:prstGeom prst="line">
              <a:avLst/>
            </a:prstGeom>
            <a:ln w="25400">
              <a:solidFill>
                <a:srgbClr val="F9970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a:off x="1490664" y="2986088"/>
              <a:ext cx="3368675" cy="431800"/>
            </a:xfrm>
            <a:prstGeom prst="line">
              <a:avLst/>
            </a:prstGeom>
            <a:ln w="25400">
              <a:solidFill>
                <a:srgbClr val="F9970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a:off x="1019177" y="3776662"/>
              <a:ext cx="3908425" cy="504825"/>
            </a:xfrm>
            <a:prstGeom prst="line">
              <a:avLst/>
            </a:prstGeom>
            <a:ln w="25400">
              <a:solidFill>
                <a:srgbClr val="F9970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31" idx="0"/>
            </p:cNvCxnSpPr>
            <p:nvPr/>
          </p:nvCxnSpPr>
          <p:spPr bwMode="auto">
            <a:xfrm flipV="1">
              <a:off x="4859339" y="3475038"/>
              <a:ext cx="2298700" cy="1587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4591052" y="2986088"/>
              <a:ext cx="2492375" cy="71913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flipV="1">
              <a:off x="4591052" y="3705225"/>
              <a:ext cx="2425700" cy="2159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auto">
            <a:xfrm flipV="1">
              <a:off x="4591052" y="3992562"/>
              <a:ext cx="2560637" cy="576263"/>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flipV="1">
              <a:off x="4252914" y="3705225"/>
              <a:ext cx="2965450" cy="503237"/>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auto">
            <a:xfrm>
              <a:off x="4321177" y="3417888"/>
              <a:ext cx="2762250" cy="57467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flipV="1">
              <a:off x="4859339" y="3490913"/>
              <a:ext cx="2292350" cy="79057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7" idx="2"/>
              <a:endCxn id="57" idx="4"/>
            </p:cNvCxnSpPr>
            <p:nvPr/>
          </p:nvCxnSpPr>
          <p:spPr>
            <a:xfrm flipV="1">
              <a:off x="4852989" y="2190751"/>
              <a:ext cx="2616200" cy="2643186"/>
            </a:xfrm>
            <a:prstGeom prst="line">
              <a:avLst/>
            </a:prstGeom>
            <a:ln w="19050">
              <a:solidFill>
                <a:schemeClr val="accent1">
                  <a:lumMod val="90000"/>
                </a:schemeClr>
              </a:solidFill>
            </a:ln>
          </p:spPr>
          <p:style>
            <a:lnRef idx="1">
              <a:schemeClr val="accent4"/>
            </a:lnRef>
            <a:fillRef idx="0">
              <a:schemeClr val="accent4"/>
            </a:fillRef>
            <a:effectRef idx="0">
              <a:schemeClr val="accent4"/>
            </a:effectRef>
            <a:fontRef idx="minor">
              <a:schemeClr val="tx1"/>
            </a:fontRef>
          </p:style>
        </p:cxnSp>
        <p:cxnSp>
          <p:nvCxnSpPr>
            <p:cNvPr id="56" name="Straight Connector 55"/>
            <p:cNvCxnSpPr/>
            <p:nvPr/>
          </p:nvCxnSpPr>
          <p:spPr>
            <a:xfrm flipV="1">
              <a:off x="4572002" y="1844676"/>
              <a:ext cx="2189162" cy="9398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7" name="Oval 56"/>
            <p:cNvSpPr>
              <a:spLocks/>
            </p:cNvSpPr>
            <p:nvPr/>
          </p:nvSpPr>
          <p:spPr bwMode="auto">
            <a:xfrm rot="17639493" flipH="1">
              <a:off x="6777039" y="1509713"/>
              <a:ext cx="481012" cy="960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I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FF0000"/>
                </a:solidFill>
              </a:endParaRPr>
            </a:p>
          </p:txBody>
        </p:sp>
        <p:sp>
          <p:nvSpPr>
            <p:cNvPr id="58" name="Rectangle 57"/>
            <p:cNvSpPr/>
            <p:nvPr/>
          </p:nvSpPr>
          <p:spPr>
            <a:xfrm>
              <a:off x="6811963" y="1679576"/>
              <a:ext cx="209550" cy="306387"/>
            </a:xfrm>
            <a:prstGeom prst="rect">
              <a:avLst/>
            </a:prstGeom>
          </p:spPr>
          <p:txBody>
            <a:bodyPr>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400" kern="0" dirty="0">
                  <a:solidFill>
                    <a:srgbClr val="000000"/>
                  </a:solidFill>
                  <a:latin typeface="Arial"/>
                  <a:ea typeface="+mj-ea"/>
                  <a:cs typeface="+mj-cs"/>
                </a:rPr>
                <a:t>♦</a:t>
              </a:r>
              <a:endParaRPr lang="en-IN" sz="900" dirty="0">
                <a:latin typeface="Arial" pitchFamily="34" charset="0"/>
                <a:cs typeface="+mn-cs"/>
              </a:endParaRPr>
            </a:p>
          </p:txBody>
        </p:sp>
        <p:sp>
          <p:nvSpPr>
            <p:cNvPr id="59" name="Rectangle 58"/>
            <p:cNvSpPr/>
            <p:nvPr/>
          </p:nvSpPr>
          <p:spPr>
            <a:xfrm>
              <a:off x="6807201" y="1835151"/>
              <a:ext cx="209550" cy="307975"/>
            </a:xfrm>
            <a:prstGeom prst="rect">
              <a:avLst/>
            </a:prstGeom>
          </p:spPr>
          <p:txBody>
            <a:bodyPr>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400" kern="0" dirty="0">
                  <a:solidFill>
                    <a:srgbClr val="000000"/>
                  </a:solidFill>
                  <a:latin typeface="Arial"/>
                  <a:ea typeface="+mj-ea"/>
                  <a:cs typeface="+mj-cs"/>
                </a:rPr>
                <a:t>♦</a:t>
              </a:r>
              <a:endParaRPr lang="en-IN" sz="900" dirty="0">
                <a:latin typeface="Arial" pitchFamily="34" charset="0"/>
                <a:cs typeface="+mn-cs"/>
              </a:endParaRPr>
            </a:p>
          </p:txBody>
        </p:sp>
        <p:sp>
          <p:nvSpPr>
            <p:cNvPr id="60" name="Rectangle 59"/>
            <p:cNvSpPr/>
            <p:nvPr/>
          </p:nvSpPr>
          <p:spPr>
            <a:xfrm>
              <a:off x="7004051" y="1822451"/>
              <a:ext cx="209550" cy="307975"/>
            </a:xfrm>
            <a:prstGeom prst="rect">
              <a:avLst/>
            </a:prstGeom>
          </p:spPr>
          <p:txBody>
            <a:bodyPr>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400" kern="0" dirty="0">
                  <a:solidFill>
                    <a:srgbClr val="000000"/>
                  </a:solidFill>
                  <a:latin typeface="Arial"/>
                  <a:ea typeface="+mj-ea"/>
                  <a:cs typeface="+mj-cs"/>
                </a:rPr>
                <a:t>♦</a:t>
              </a:r>
              <a:endParaRPr lang="en-IN" sz="900" dirty="0">
                <a:latin typeface="Arial" pitchFamily="34" charset="0"/>
                <a:cs typeface="+mn-cs"/>
              </a:endParaRPr>
            </a:p>
          </p:txBody>
        </p:sp>
        <p:sp>
          <p:nvSpPr>
            <p:cNvPr id="61" name="Rectangle 60"/>
            <p:cNvSpPr/>
            <p:nvPr/>
          </p:nvSpPr>
          <p:spPr>
            <a:xfrm>
              <a:off x="7105651" y="1981201"/>
              <a:ext cx="209550" cy="307975"/>
            </a:xfrm>
            <a:prstGeom prst="rect">
              <a:avLst/>
            </a:prstGeom>
          </p:spPr>
          <p:txBody>
            <a:bodyPr>
              <a:spAutoFit/>
            </a:bodyPr>
            <a:lstStyle>
              <a:defPPr>
                <a:defRPr lang="en-I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400" kern="0" dirty="0">
                  <a:solidFill>
                    <a:srgbClr val="000000"/>
                  </a:solidFill>
                  <a:latin typeface="Arial"/>
                  <a:ea typeface="+mj-ea"/>
                  <a:cs typeface="+mj-cs"/>
                </a:rPr>
                <a:t>♦</a:t>
              </a:r>
              <a:endParaRPr lang="en-IN" sz="900" dirty="0">
                <a:latin typeface="Arial" pitchFamily="34" charset="0"/>
                <a:cs typeface="+mn-cs"/>
              </a:endParaRPr>
            </a:p>
          </p:txBody>
        </p:sp>
        <p:cxnSp>
          <p:nvCxnSpPr>
            <p:cNvPr id="62" name="Straight Connector 61"/>
            <p:cNvCxnSpPr/>
            <p:nvPr/>
          </p:nvCxnSpPr>
          <p:spPr>
            <a:xfrm flipH="1">
              <a:off x="4583114" y="1824038"/>
              <a:ext cx="2347913" cy="113506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8" idx="2"/>
            </p:cNvCxnSpPr>
            <p:nvPr/>
          </p:nvCxnSpPr>
          <p:spPr>
            <a:xfrm flipH="1">
              <a:off x="4287839" y="1985963"/>
              <a:ext cx="2628900" cy="140493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0" idx="3"/>
            </p:cNvCxnSpPr>
            <p:nvPr/>
          </p:nvCxnSpPr>
          <p:spPr>
            <a:xfrm flipH="1">
              <a:off x="4557714" y="1976438"/>
              <a:ext cx="2655888" cy="192246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254502" y="1989138"/>
              <a:ext cx="2652712" cy="221932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1" idx="3"/>
            </p:cNvCxnSpPr>
            <p:nvPr/>
          </p:nvCxnSpPr>
          <p:spPr>
            <a:xfrm flipH="1">
              <a:off x="4851402" y="2135188"/>
              <a:ext cx="2463800" cy="21145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54336" name="TextBox 106"/>
            <p:cNvSpPr txBox="1">
              <a:spLocks noChangeArrowheads="1"/>
            </p:cNvSpPr>
            <p:nvPr/>
          </p:nvSpPr>
          <p:spPr bwMode="auto">
            <a:xfrm>
              <a:off x="7350125" y="1574800"/>
              <a:ext cx="762000" cy="368300"/>
            </a:xfrm>
            <a:prstGeom prst="rect">
              <a:avLst/>
            </a:prstGeom>
            <a:noFill/>
            <a:ln w="9525">
              <a:noFill/>
              <a:miter lim="800000"/>
              <a:headEnd/>
              <a:tailEnd/>
            </a:ln>
          </p:spPr>
          <p:txBody>
            <a:bodyPr>
              <a:spAutoFit/>
            </a:bodyPr>
            <a:lstStyle/>
            <a:p>
              <a:r>
                <a:rPr lang="en-US">
                  <a:cs typeface="Arial" charset="0"/>
                </a:rPr>
                <a:t>GAs</a:t>
              </a:r>
              <a:endParaRPr lang="en-IN">
                <a:cs typeface="Arial" charset="0"/>
              </a:endParaRPr>
            </a:p>
          </p:txBody>
        </p:sp>
      </p:grpSp>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t>Content delivery</a:t>
            </a:r>
            <a:br>
              <a:rPr lang="en-US"/>
            </a:br>
            <a:endParaRPr lang="en-US"/>
          </a:p>
        </p:txBody>
      </p:sp>
      <p:sp>
        <p:nvSpPr>
          <p:cNvPr id="55299" name="Content Placeholder 2"/>
          <p:cNvSpPr>
            <a:spLocks noGrp="1"/>
          </p:cNvSpPr>
          <p:nvPr>
            <p:ph idx="1"/>
          </p:nvPr>
        </p:nvSpPr>
        <p:spPr>
          <a:xfrm>
            <a:off x="457200" y="928688"/>
            <a:ext cx="7715250" cy="5214937"/>
          </a:xfrm>
        </p:spPr>
        <p:txBody>
          <a:bodyPr/>
          <a:lstStyle/>
          <a:p>
            <a:r>
              <a:rPr lang="en-US"/>
              <a:t>Lecture</a:t>
            </a:r>
          </a:p>
          <a:p>
            <a:r>
              <a:rPr lang="en-US"/>
              <a:t>Lecture with discussion</a:t>
            </a:r>
          </a:p>
          <a:p>
            <a:r>
              <a:rPr lang="en-US"/>
              <a:t>Demonstrations</a:t>
            </a:r>
          </a:p>
          <a:p>
            <a:r>
              <a:rPr lang="en-US"/>
              <a:t>Group discussion</a:t>
            </a:r>
          </a:p>
          <a:p>
            <a:r>
              <a:rPr lang="en-US"/>
              <a:t>Debate</a:t>
            </a:r>
          </a:p>
          <a:p>
            <a:r>
              <a:rPr lang="en-US"/>
              <a:t>Technical Quiz</a:t>
            </a:r>
          </a:p>
          <a:p>
            <a:r>
              <a:rPr lang="en-US"/>
              <a:t>Seminar</a:t>
            </a:r>
          </a:p>
          <a:p>
            <a:r>
              <a:rPr lang="en-US"/>
              <a:t>Mini-project</a:t>
            </a:r>
          </a:p>
          <a:p>
            <a:r>
              <a:rPr lang="en-US"/>
              <a:t>Asynchronous discussions</a:t>
            </a:r>
          </a:p>
          <a:p>
            <a:endParaRPr lang="en-US"/>
          </a:p>
        </p:txBody>
      </p:sp>
      <p:sp>
        <p:nvSpPr>
          <p:cNvPr id="55300" name="Date Placeholder 3"/>
          <p:cNvSpPr>
            <a:spLocks noGrp="1"/>
          </p:cNvSpPr>
          <p:nvPr>
            <p:ph type="dt" sz="quarter" idx="10"/>
          </p:nvPr>
        </p:nvSpPr>
        <p:spPr>
          <a:noFill/>
        </p:spPr>
        <p:txBody>
          <a:bodyPr/>
          <a:lstStyle/>
          <a:p>
            <a:fld id="{57370C9F-FB60-4D72-B11E-CA7481C10C39}" type="datetime5">
              <a:rPr lang="en-US" smtClean="0"/>
              <a:pPr/>
              <a:t>29-Dec-23</a:t>
            </a:fld>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p:spPr>
        <p:txBody>
          <a:bodyPr/>
          <a:lstStyle/>
          <a:p>
            <a:fld id="{CBFD2E1C-252D-43AE-8E36-2174FD8599E5}" type="datetime5">
              <a:rPr lang="en-US" smtClean="0"/>
              <a:pPr/>
              <a:t>29-Dec-23</a:t>
            </a:fld>
            <a:endParaRPr lang="en-US"/>
          </a:p>
        </p:txBody>
      </p:sp>
      <p:sp>
        <p:nvSpPr>
          <p:cNvPr id="58371" name="Rectangle 2"/>
          <p:cNvSpPr>
            <a:spLocks noGrp="1" noChangeArrowheads="1"/>
          </p:cNvSpPr>
          <p:nvPr>
            <p:ph type="title"/>
          </p:nvPr>
        </p:nvSpPr>
        <p:spPr>
          <a:xfrm>
            <a:off x="457200" y="150813"/>
            <a:ext cx="8258175" cy="1046162"/>
          </a:xfrm>
        </p:spPr>
        <p:txBody>
          <a:bodyPr/>
          <a:lstStyle/>
          <a:p>
            <a:pPr eaLnBrk="1" hangingPunct="1"/>
            <a:r>
              <a:rPr lang="en-US"/>
              <a:t> Assessment  Tools</a:t>
            </a:r>
            <a:endParaRPr lang="en-US" sz="3600"/>
          </a:p>
        </p:txBody>
      </p:sp>
      <p:sp>
        <p:nvSpPr>
          <p:cNvPr id="58372" name="Content Placeholder 5"/>
          <p:cNvSpPr>
            <a:spLocks noGrp="1"/>
          </p:cNvSpPr>
          <p:nvPr>
            <p:ph idx="1"/>
          </p:nvPr>
        </p:nvSpPr>
        <p:spPr>
          <a:xfrm>
            <a:off x="457200" y="1071563"/>
            <a:ext cx="8258175" cy="5649912"/>
          </a:xfrm>
        </p:spPr>
        <p:txBody>
          <a:bodyPr/>
          <a:lstStyle/>
          <a:p>
            <a:pPr algn="just"/>
            <a:endParaRPr lang="en-US" sz="2000" b="1" i="1"/>
          </a:p>
          <a:p>
            <a:pPr algn="just"/>
            <a:r>
              <a:rPr lang="en-US" sz="2400" b="1" i="1"/>
              <a:t>Direct methods</a:t>
            </a:r>
            <a:r>
              <a:rPr lang="en-US" sz="2400"/>
              <a:t> display the student’s knowledge and skills from their performance in the continuous assessment tests, end-semester examinations, presentations, and classroom assignments etc.    </a:t>
            </a:r>
          </a:p>
          <a:p>
            <a:pPr algn="just"/>
            <a:endParaRPr lang="en-US" sz="2400"/>
          </a:p>
          <a:p>
            <a:pPr algn="just"/>
            <a:r>
              <a:rPr lang="en-US" sz="2400"/>
              <a:t>These methods provide a sampling of what students know and/or can do and provide strong evidence of student learning. </a:t>
            </a:r>
          </a:p>
          <a:p>
            <a:pPr>
              <a:buFontTx/>
              <a:buNone/>
            </a:pPr>
            <a:endParaRPr lang="en-US" sz="2400"/>
          </a:p>
          <a:p>
            <a:pPr algn="just">
              <a:buFontTx/>
              <a:buNone/>
            </a:pPr>
            <a:endParaRPr lang="en-US" sz="2400"/>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p:spPr>
        <p:txBody>
          <a:bodyPr/>
          <a:lstStyle/>
          <a:p>
            <a:fld id="{1D755F38-D3AF-40DE-8622-523F74D35B40}" type="datetime5">
              <a:rPr lang="en-US" smtClean="0"/>
              <a:pPr/>
              <a:t>29-Dec-23</a:t>
            </a:fld>
            <a:endParaRPr lang="en-US"/>
          </a:p>
        </p:txBody>
      </p:sp>
      <p:sp>
        <p:nvSpPr>
          <p:cNvPr id="59395" name="Rectangle 2"/>
          <p:cNvSpPr>
            <a:spLocks noGrp="1" noChangeArrowheads="1"/>
          </p:cNvSpPr>
          <p:nvPr>
            <p:ph type="title"/>
          </p:nvPr>
        </p:nvSpPr>
        <p:spPr>
          <a:xfrm>
            <a:off x="457200" y="150813"/>
            <a:ext cx="8258175" cy="1046162"/>
          </a:xfrm>
        </p:spPr>
        <p:txBody>
          <a:bodyPr/>
          <a:lstStyle/>
          <a:p>
            <a:pPr eaLnBrk="1" hangingPunct="1"/>
            <a:r>
              <a:rPr lang="en-US"/>
              <a:t> Assessment  Tools</a:t>
            </a:r>
            <a:endParaRPr lang="en-US" sz="3600"/>
          </a:p>
        </p:txBody>
      </p:sp>
      <p:sp>
        <p:nvSpPr>
          <p:cNvPr id="59396" name="Content Placeholder 5"/>
          <p:cNvSpPr>
            <a:spLocks noGrp="1"/>
          </p:cNvSpPr>
          <p:nvPr>
            <p:ph idx="1"/>
          </p:nvPr>
        </p:nvSpPr>
        <p:spPr>
          <a:xfrm>
            <a:off x="457200" y="1071563"/>
            <a:ext cx="8258175" cy="5649912"/>
          </a:xfrm>
        </p:spPr>
        <p:txBody>
          <a:bodyPr/>
          <a:lstStyle/>
          <a:p>
            <a:pPr algn="just"/>
            <a:endParaRPr lang="en-US" sz="2000" b="1" i="1"/>
          </a:p>
          <a:p>
            <a:pPr algn="just"/>
            <a:r>
              <a:rPr lang="en-IN" sz="2400" b="1" i="1"/>
              <a:t>Indirect methods </a:t>
            </a:r>
            <a:r>
              <a:rPr lang="en-IN" sz="2400"/>
              <a:t>such as surveys and interviews ask the stakeholders to reflect on student’s learning. </a:t>
            </a:r>
          </a:p>
          <a:p>
            <a:pPr algn="just"/>
            <a:endParaRPr lang="en-IN" sz="2400"/>
          </a:p>
          <a:p>
            <a:pPr algn="just"/>
            <a:r>
              <a:rPr lang="en-IN" sz="2400"/>
              <a:t>They assess opinions or thoughts about the graduate’s knowledge or skills. </a:t>
            </a:r>
          </a:p>
          <a:p>
            <a:pPr algn="just"/>
            <a:endParaRPr lang="en-IN" sz="2400"/>
          </a:p>
          <a:p>
            <a:pPr algn="just"/>
            <a:r>
              <a:rPr lang="en-IN" sz="2400"/>
              <a:t>Indirect measures can provide information about graduate’s perception of their learning and how this learning is valued by different constituencies.</a:t>
            </a:r>
            <a:endParaRPr lang="en-US" sz="2400"/>
          </a:p>
          <a:p>
            <a:pPr algn="just"/>
            <a:endParaRPr lang="en-US" sz="2400"/>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468313" y="274638"/>
            <a:ext cx="8218487" cy="654050"/>
          </a:xfrm>
        </p:spPr>
        <p:txBody>
          <a:bodyPr/>
          <a:lstStyle/>
          <a:p>
            <a:pPr eaLnBrk="1" hangingPunct="1"/>
            <a:r>
              <a:rPr lang="en-US" sz="3600">
                <a:solidFill>
                  <a:srgbClr val="0070C0"/>
                </a:solidFill>
              </a:rPr>
              <a:t>Assessment methods and tools</a:t>
            </a:r>
          </a:p>
        </p:txBody>
      </p:sp>
      <p:sp>
        <p:nvSpPr>
          <p:cNvPr id="60419" name="Content Placeholder 2"/>
          <p:cNvSpPr>
            <a:spLocks noGrp="1"/>
          </p:cNvSpPr>
          <p:nvPr>
            <p:ph idx="4294967295"/>
          </p:nvPr>
        </p:nvSpPr>
        <p:spPr>
          <a:xfrm>
            <a:off x="457200" y="928688"/>
            <a:ext cx="8401050" cy="5316537"/>
          </a:xfrm>
        </p:spPr>
        <p:txBody>
          <a:bodyPr/>
          <a:lstStyle/>
          <a:p>
            <a:pPr eaLnBrk="1" hangingPunct="1"/>
            <a:r>
              <a:rPr lang="en-US" sz="2400">
                <a:solidFill>
                  <a:srgbClr val="0066FF"/>
                </a:solidFill>
              </a:rPr>
              <a:t>Direct Assessment Method:</a:t>
            </a:r>
            <a:r>
              <a:rPr lang="en-US" sz="2400"/>
              <a:t> using  measurable performance indicators of students</a:t>
            </a:r>
          </a:p>
          <a:p>
            <a:pPr lvl="1" eaLnBrk="1" hangingPunct="1">
              <a:spcBef>
                <a:spcPct val="0"/>
              </a:spcBef>
            </a:pPr>
            <a:r>
              <a:rPr lang="en-US" sz="1700">
                <a:solidFill>
                  <a:srgbClr val="000000"/>
                </a:solidFill>
              </a:rPr>
              <a:t>Exams</a:t>
            </a:r>
          </a:p>
          <a:p>
            <a:pPr lvl="1" eaLnBrk="1" hangingPunct="1">
              <a:spcBef>
                <a:spcPct val="0"/>
              </a:spcBef>
            </a:pPr>
            <a:r>
              <a:rPr lang="en-US" sz="1700">
                <a:solidFill>
                  <a:srgbClr val="000000"/>
                </a:solidFill>
              </a:rPr>
              <a:t>Assignments</a:t>
            </a:r>
          </a:p>
          <a:p>
            <a:pPr lvl="1" eaLnBrk="1" hangingPunct="1">
              <a:spcBef>
                <a:spcPct val="0"/>
              </a:spcBef>
            </a:pPr>
            <a:r>
              <a:rPr lang="en-US" sz="1700">
                <a:solidFill>
                  <a:srgbClr val="000000"/>
                </a:solidFill>
              </a:rPr>
              <a:t>Projects</a:t>
            </a:r>
          </a:p>
          <a:p>
            <a:pPr lvl="1" eaLnBrk="1" hangingPunct="1">
              <a:spcBef>
                <a:spcPct val="0"/>
              </a:spcBef>
            </a:pPr>
            <a:r>
              <a:rPr lang="en-US" sz="1700">
                <a:solidFill>
                  <a:srgbClr val="000000"/>
                </a:solidFill>
              </a:rPr>
              <a:t>Tutorials</a:t>
            </a:r>
          </a:p>
          <a:p>
            <a:pPr lvl="1" eaLnBrk="1" hangingPunct="1">
              <a:spcBef>
                <a:spcPct val="0"/>
              </a:spcBef>
            </a:pPr>
            <a:r>
              <a:rPr lang="en-US" sz="1700">
                <a:solidFill>
                  <a:srgbClr val="000000"/>
                </a:solidFill>
              </a:rPr>
              <a:t>Labs</a:t>
            </a:r>
          </a:p>
          <a:p>
            <a:pPr lvl="1" eaLnBrk="1" hangingPunct="1">
              <a:spcBef>
                <a:spcPct val="0"/>
              </a:spcBef>
            </a:pPr>
            <a:r>
              <a:rPr lang="en-US" sz="1700">
                <a:solidFill>
                  <a:srgbClr val="000000"/>
                </a:solidFill>
              </a:rPr>
              <a:t>Presentations</a:t>
            </a:r>
            <a:endParaRPr lang="en-US" sz="1800"/>
          </a:p>
          <a:p>
            <a:pPr marL="342900" lvl="3" indent="-342900" eaLnBrk="1" hangingPunct="1">
              <a:buFontTx/>
              <a:buNone/>
            </a:pPr>
            <a:r>
              <a:rPr lang="en-US" sz="1600"/>
              <a:t>	</a:t>
            </a:r>
            <a:endParaRPr lang="en-US" sz="2400"/>
          </a:p>
          <a:p>
            <a:pPr eaLnBrk="1" hangingPunct="1"/>
            <a:r>
              <a:rPr lang="en-US" sz="2400">
                <a:solidFill>
                  <a:srgbClr val="0066FF"/>
                </a:solidFill>
              </a:rPr>
              <a:t>Indirect Assessment Method:</a:t>
            </a:r>
            <a:r>
              <a:rPr lang="en-US" sz="2400"/>
              <a:t> Ascertaining opinion or self-reports</a:t>
            </a:r>
            <a:endParaRPr lang="en-US" sz="1800">
              <a:solidFill>
                <a:srgbClr val="0066FF"/>
              </a:solidFill>
            </a:endParaRPr>
          </a:p>
          <a:p>
            <a:pPr lvl="1" eaLnBrk="1" hangingPunct="1"/>
            <a:r>
              <a:rPr lang="en-US" sz="1800"/>
              <a:t>Alumni survey</a:t>
            </a:r>
          </a:p>
          <a:p>
            <a:pPr lvl="1" eaLnBrk="1" hangingPunct="1"/>
            <a:r>
              <a:rPr lang="en-US" sz="1800"/>
              <a:t>Employer survey</a:t>
            </a:r>
          </a:p>
          <a:p>
            <a:pPr lvl="1" eaLnBrk="1" hangingPunct="1"/>
            <a:r>
              <a:rPr lang="en-US" sz="1800"/>
              <a:t>Exit survey</a:t>
            </a:r>
          </a:p>
          <a:p>
            <a:pPr lvl="1" eaLnBrk="1" hangingPunct="1"/>
            <a:r>
              <a:rPr lang="en-US" sz="1800"/>
              <a:t>Course-end survey, etc.,.</a:t>
            </a:r>
          </a:p>
          <a:p>
            <a:pPr lvl="1" algn="r" eaLnBrk="1" hangingPunct="1">
              <a:buFont typeface="Wingdings" pitchFamily="2" charset="2"/>
              <a:buNone/>
            </a:pPr>
            <a:endParaRPr lang="en-US" sz="1800"/>
          </a:p>
        </p:txBody>
      </p:sp>
      <p:sp>
        <p:nvSpPr>
          <p:cNvPr id="60420" name="Slide Number Placeholder 3"/>
          <p:cNvSpPr txBox="1">
            <a:spLocks noGrp="1"/>
          </p:cNvSpPr>
          <p:nvPr/>
        </p:nvSpPr>
        <p:spPr bwMode="auto">
          <a:xfrm>
            <a:off x="8153400" y="6245225"/>
            <a:ext cx="533400" cy="476250"/>
          </a:xfrm>
          <a:prstGeom prst="rect">
            <a:avLst/>
          </a:prstGeom>
          <a:noFill/>
          <a:ln w="9525">
            <a:noFill/>
            <a:miter lim="800000"/>
            <a:headEnd/>
            <a:tailEnd/>
          </a:ln>
        </p:spPr>
        <p:txBody>
          <a:bodyPr/>
          <a:lstStyle/>
          <a:p>
            <a:pPr algn="r"/>
            <a:fld id="{13469780-5778-450B-9D11-7E142A52B680}" type="slidenum">
              <a:rPr lang="es-ES" sz="1400" b="1"/>
              <a:pPr algn="r"/>
              <a:t>45</a:t>
            </a:fld>
            <a:endParaRPr lang="es-ES" sz="1400"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063" y="476250"/>
            <a:ext cx="8229600" cy="720725"/>
          </a:xfrm>
        </p:spPr>
        <p:txBody>
          <a:bodyPr>
            <a:normAutofit fontScale="90000"/>
          </a:bodyPr>
          <a:lstStyle/>
          <a:p>
            <a:pPr eaLnBrk="1" hangingPunct="1">
              <a:defRPr/>
            </a:pPr>
            <a:r>
              <a:rPr lang="en-US" sz="3200" dirty="0"/>
              <a:t/>
            </a:r>
            <a:br>
              <a:rPr lang="en-US" sz="3200" dirty="0"/>
            </a:br>
            <a:r>
              <a:rPr lang="en-US" sz="4000" dirty="0"/>
              <a:t>Rubrics</a:t>
            </a:r>
            <a:br>
              <a:rPr lang="en-US" sz="4000" dirty="0"/>
            </a:br>
            <a:endParaRPr lang="en-US" sz="4000" dirty="0"/>
          </a:p>
        </p:txBody>
      </p:sp>
      <p:sp>
        <p:nvSpPr>
          <p:cNvPr id="61443" name="Content Placeholder 2"/>
          <p:cNvSpPr>
            <a:spLocks noGrp="1"/>
          </p:cNvSpPr>
          <p:nvPr>
            <p:ph idx="4294967295"/>
          </p:nvPr>
        </p:nvSpPr>
        <p:spPr>
          <a:xfrm>
            <a:off x="457200" y="1196975"/>
            <a:ext cx="8472488" cy="4875213"/>
          </a:xfrm>
        </p:spPr>
        <p:txBody>
          <a:bodyPr/>
          <a:lstStyle/>
          <a:p>
            <a:pPr eaLnBrk="1" hangingPunct="1"/>
            <a:r>
              <a:rPr lang="en-US" sz="2400"/>
              <a:t>Rubrics is </a:t>
            </a:r>
            <a:r>
              <a:rPr lang="en-US" sz="2400">
                <a:solidFill>
                  <a:srgbClr val="0066FF"/>
                </a:solidFill>
              </a:rPr>
              <a:t>set of performance indicators</a:t>
            </a:r>
            <a:r>
              <a:rPr lang="en-US" sz="2400"/>
              <a:t> which define and describe </a:t>
            </a:r>
            <a:r>
              <a:rPr lang="en-US" sz="2400">
                <a:solidFill>
                  <a:srgbClr val="0066FF"/>
                </a:solidFill>
              </a:rPr>
              <a:t>the important component</a:t>
            </a:r>
            <a:r>
              <a:rPr lang="en-US" sz="2400"/>
              <a:t> of the work being completed</a:t>
            </a:r>
          </a:p>
          <a:p>
            <a:pPr eaLnBrk="1" hangingPunct="1"/>
            <a:endParaRPr lang="en-US" sz="2400"/>
          </a:p>
          <a:p>
            <a:pPr eaLnBrk="1" hangingPunct="1"/>
            <a:r>
              <a:rPr lang="en-US" sz="2400"/>
              <a:t>Information to/about individual student competence (Analytic)</a:t>
            </a:r>
          </a:p>
          <a:p>
            <a:pPr lvl="1" eaLnBrk="1" hangingPunct="1"/>
            <a:r>
              <a:rPr lang="en-US" sz="2400"/>
              <a:t>Communicate expectations </a:t>
            </a:r>
          </a:p>
          <a:p>
            <a:pPr lvl="1" eaLnBrk="1" hangingPunct="1"/>
            <a:r>
              <a:rPr lang="en-US" sz="2400"/>
              <a:t> Diagnosis for purpose  of  improvement and feedback</a:t>
            </a:r>
          </a:p>
          <a:p>
            <a:pPr lvl="1" eaLnBrk="1" hangingPunct="1">
              <a:buFontTx/>
              <a:buNone/>
            </a:pPr>
            <a:endParaRPr lang="en-US" sz="2400"/>
          </a:p>
          <a:p>
            <a:pPr eaLnBrk="1" hangingPunct="1"/>
            <a:r>
              <a:rPr lang="en-US" sz="2400"/>
              <a:t>Overall examination of the status of the performance of a group of students? (Holistic)</a:t>
            </a:r>
          </a:p>
        </p:txBody>
      </p:sp>
      <p:sp>
        <p:nvSpPr>
          <p:cNvPr id="61444" name="Slide Number Placeholder 3"/>
          <p:cNvSpPr txBox="1">
            <a:spLocks noGrp="1"/>
          </p:cNvSpPr>
          <p:nvPr/>
        </p:nvSpPr>
        <p:spPr bwMode="auto">
          <a:xfrm>
            <a:off x="8153400" y="6245225"/>
            <a:ext cx="533400" cy="476250"/>
          </a:xfrm>
          <a:prstGeom prst="rect">
            <a:avLst/>
          </a:prstGeom>
          <a:noFill/>
          <a:ln w="9525">
            <a:noFill/>
            <a:miter lim="800000"/>
            <a:headEnd/>
            <a:tailEnd/>
          </a:ln>
        </p:spPr>
        <p:txBody>
          <a:bodyPr/>
          <a:lstStyle/>
          <a:p>
            <a:pPr algn="r"/>
            <a:fld id="{E391C016-8636-48B6-BF82-963A4CAFB778}" type="slidenum">
              <a:rPr lang="en-US" sz="1400" b="1">
                <a:solidFill>
                  <a:srgbClr val="898989"/>
                </a:solidFill>
              </a:rPr>
              <a:pPr algn="r"/>
              <a:t>46</a:t>
            </a:fld>
            <a:endParaRPr lang="en-US" sz="1400" b="1">
              <a:solidFill>
                <a:srgbClr val="89898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500063" y="714375"/>
            <a:ext cx="8229600" cy="642938"/>
          </a:xfrm>
        </p:spPr>
        <p:txBody>
          <a:bodyPr/>
          <a:lstStyle/>
          <a:p>
            <a:pPr eaLnBrk="1" hangingPunct="1"/>
            <a:r>
              <a:rPr lang="en-US"/>
              <a:t>Generic or Task Specific ?</a:t>
            </a:r>
          </a:p>
        </p:txBody>
      </p:sp>
      <p:sp>
        <p:nvSpPr>
          <p:cNvPr id="62467" name="Content Placeholder 2"/>
          <p:cNvSpPr>
            <a:spLocks noGrp="1"/>
          </p:cNvSpPr>
          <p:nvPr>
            <p:ph idx="4294967295"/>
          </p:nvPr>
        </p:nvSpPr>
        <p:spPr/>
        <p:txBody>
          <a:bodyPr/>
          <a:lstStyle/>
          <a:p>
            <a:pPr eaLnBrk="1" hangingPunct="1"/>
            <a:r>
              <a:rPr lang="en-US"/>
              <a:t>Generic</a:t>
            </a:r>
          </a:p>
          <a:p>
            <a:pPr lvl="1" eaLnBrk="1" hangingPunct="1"/>
            <a:r>
              <a:rPr lang="en-US" sz="2000"/>
              <a:t>General rubric that can be used across similar performance (used across all communication task or problem solving tasks)</a:t>
            </a:r>
          </a:p>
          <a:p>
            <a:pPr lvl="1" eaLnBrk="1" hangingPunct="1"/>
            <a:r>
              <a:rPr lang="en-US" sz="2000"/>
              <a:t> Big picture approach  </a:t>
            </a:r>
          </a:p>
          <a:p>
            <a:pPr lvl="1" eaLnBrk="1" hangingPunct="1"/>
            <a:r>
              <a:rPr lang="en-US" sz="2000"/>
              <a:t> Element of subjectivity</a:t>
            </a:r>
          </a:p>
          <a:p>
            <a:pPr eaLnBrk="1" hangingPunct="1"/>
            <a:r>
              <a:rPr lang="en-US"/>
              <a:t>Task specific</a:t>
            </a:r>
          </a:p>
          <a:p>
            <a:pPr lvl="1" eaLnBrk="1" hangingPunct="1"/>
            <a:r>
              <a:rPr lang="en-US" sz="2000"/>
              <a:t>Can only be used for a single task</a:t>
            </a:r>
          </a:p>
          <a:p>
            <a:pPr lvl="1" eaLnBrk="1" hangingPunct="1"/>
            <a:r>
              <a:rPr lang="en-US" sz="2000"/>
              <a:t> Focused approach</a:t>
            </a:r>
          </a:p>
          <a:p>
            <a:pPr lvl="1" eaLnBrk="1" hangingPunct="1"/>
            <a:r>
              <a:rPr lang="en-US" sz="2000"/>
              <a:t>Less subjective</a:t>
            </a:r>
          </a:p>
          <a:p>
            <a:pPr lvl="1" eaLnBrk="1" hangingPunct="1"/>
            <a:endParaRPr lang="en-US" sz="2400" b="1"/>
          </a:p>
        </p:txBody>
      </p:sp>
      <p:sp>
        <p:nvSpPr>
          <p:cNvPr id="62468" name="Slide Number Placeholder 3"/>
          <p:cNvSpPr txBox="1">
            <a:spLocks noGrp="1"/>
          </p:cNvSpPr>
          <p:nvPr/>
        </p:nvSpPr>
        <p:spPr bwMode="auto">
          <a:xfrm>
            <a:off x="8153400" y="6245225"/>
            <a:ext cx="533400" cy="476250"/>
          </a:xfrm>
          <a:prstGeom prst="rect">
            <a:avLst/>
          </a:prstGeom>
          <a:noFill/>
          <a:ln w="9525">
            <a:noFill/>
            <a:miter lim="800000"/>
            <a:headEnd/>
            <a:tailEnd/>
          </a:ln>
        </p:spPr>
        <p:txBody>
          <a:bodyPr/>
          <a:lstStyle/>
          <a:p>
            <a:pPr algn="r"/>
            <a:fld id="{C1A9F70A-E002-4E85-BF7A-5FF978856CC4}" type="slidenum">
              <a:rPr lang="en-US" sz="1400" b="1">
                <a:solidFill>
                  <a:srgbClr val="898989"/>
                </a:solidFill>
              </a:rPr>
              <a:pPr algn="r"/>
              <a:t>47</a:t>
            </a:fld>
            <a:endParaRPr lang="en-US" sz="1400" b="1">
              <a:solidFill>
                <a:srgbClr val="89898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_s227345"/>
          <p:cNvSpPr>
            <a:spLocks noChangeArrowheads="1"/>
          </p:cNvSpPr>
          <p:nvPr/>
        </p:nvSpPr>
        <p:spPr bwMode="auto">
          <a:xfrm>
            <a:off x="547688" y="1752600"/>
            <a:ext cx="5364162" cy="635000"/>
          </a:xfrm>
          <a:prstGeom prst="roundRect">
            <a:avLst>
              <a:gd name="adj" fmla="val 16667"/>
            </a:avLst>
          </a:prstGeom>
          <a:solidFill>
            <a:srgbClr val="FF66CC"/>
          </a:solidFill>
          <a:ln w="9525">
            <a:solidFill>
              <a:schemeClr val="tx1"/>
            </a:solidFill>
            <a:round/>
            <a:headEnd/>
            <a:tailEnd/>
          </a:ln>
        </p:spPr>
        <p:txBody>
          <a:bodyPr wrap="none" lIns="87782" tIns="43891" rIns="87782" bIns="43891" anchor="ctr"/>
          <a:lstStyle/>
          <a:p>
            <a:pPr algn="ctr" eaLnBrk="0" hangingPunct="0"/>
            <a:r>
              <a:rPr lang="en-US" sz="2600" b="1">
                <a:latin typeface="Arial Narrow" pitchFamily="34" charset="0"/>
              </a:rPr>
              <a:t>Program Educational Objectives(PEOs)</a:t>
            </a:r>
          </a:p>
        </p:txBody>
      </p:sp>
      <p:sp>
        <p:nvSpPr>
          <p:cNvPr id="70659" name="_s227351"/>
          <p:cNvSpPr>
            <a:spLocks noChangeArrowheads="1"/>
          </p:cNvSpPr>
          <p:nvPr/>
        </p:nvSpPr>
        <p:spPr bwMode="auto">
          <a:xfrm>
            <a:off x="1371600" y="3352800"/>
            <a:ext cx="3994150" cy="646113"/>
          </a:xfrm>
          <a:prstGeom prst="roundRect">
            <a:avLst>
              <a:gd name="adj" fmla="val 16667"/>
            </a:avLst>
          </a:prstGeom>
          <a:solidFill>
            <a:schemeClr val="accent1"/>
          </a:solidFill>
          <a:ln w="9525">
            <a:solidFill>
              <a:schemeClr val="tx1"/>
            </a:solidFill>
            <a:round/>
            <a:headEnd/>
            <a:tailEnd/>
          </a:ln>
        </p:spPr>
        <p:txBody>
          <a:bodyPr wrap="none" lIns="87782" tIns="43891" rIns="87782" bIns="43891" anchor="ctr"/>
          <a:lstStyle/>
          <a:p>
            <a:pPr algn="ctr" eaLnBrk="0" hangingPunct="0">
              <a:lnSpc>
                <a:spcPct val="70000"/>
              </a:lnSpc>
            </a:pPr>
            <a:r>
              <a:rPr lang="en-US" sz="2000" b="1">
                <a:latin typeface="Arial Narrow" pitchFamily="34" charset="0"/>
              </a:rPr>
              <a:t>Program Outcomes (POs)</a:t>
            </a:r>
            <a:r>
              <a:rPr lang="en-US" sz="2600" b="1">
                <a:latin typeface="Comic Sans MS" pitchFamily="66" charset="0"/>
              </a:rPr>
              <a:t> </a:t>
            </a:r>
          </a:p>
        </p:txBody>
      </p:sp>
      <p:sp>
        <p:nvSpPr>
          <p:cNvPr id="70660" name="_s227351"/>
          <p:cNvSpPr>
            <a:spLocks noChangeArrowheads="1"/>
          </p:cNvSpPr>
          <p:nvPr/>
        </p:nvSpPr>
        <p:spPr bwMode="auto">
          <a:xfrm>
            <a:off x="1371600" y="4724400"/>
            <a:ext cx="3978275" cy="646113"/>
          </a:xfrm>
          <a:prstGeom prst="roundRect">
            <a:avLst>
              <a:gd name="adj" fmla="val 16667"/>
            </a:avLst>
          </a:prstGeom>
          <a:solidFill>
            <a:srgbClr val="FFCCFF"/>
          </a:solidFill>
          <a:ln w="9525">
            <a:solidFill>
              <a:schemeClr val="tx1"/>
            </a:solidFill>
            <a:round/>
            <a:headEnd/>
            <a:tailEnd/>
          </a:ln>
        </p:spPr>
        <p:txBody>
          <a:bodyPr wrap="none" lIns="87782" tIns="43891" rIns="87782" bIns="43891" anchor="ctr"/>
          <a:lstStyle/>
          <a:p>
            <a:pPr algn="ctr" eaLnBrk="0" hangingPunct="0">
              <a:lnSpc>
                <a:spcPct val="70000"/>
              </a:lnSpc>
            </a:pPr>
            <a:r>
              <a:rPr lang="en-US" sz="2000" b="1">
                <a:latin typeface="Arial Narrow" pitchFamily="34" charset="0"/>
              </a:rPr>
              <a:t>Course Outcomes (COs)</a:t>
            </a:r>
            <a:r>
              <a:rPr lang="en-US" sz="2600" b="1">
                <a:latin typeface="Comic Sans MS" pitchFamily="66" charset="0"/>
              </a:rPr>
              <a:t> </a:t>
            </a:r>
          </a:p>
        </p:txBody>
      </p:sp>
      <p:sp>
        <p:nvSpPr>
          <p:cNvPr id="70661" name="Text Box 8"/>
          <p:cNvSpPr txBox="1">
            <a:spLocks noChangeArrowheads="1"/>
          </p:cNvSpPr>
          <p:nvPr/>
        </p:nvSpPr>
        <p:spPr bwMode="auto">
          <a:xfrm>
            <a:off x="5867400" y="3276600"/>
            <a:ext cx="1382713" cy="830263"/>
          </a:xfrm>
          <a:prstGeom prst="rect">
            <a:avLst/>
          </a:prstGeom>
          <a:noFill/>
          <a:ln w="9525">
            <a:noFill/>
            <a:miter lim="800000"/>
            <a:headEnd/>
            <a:tailEnd/>
          </a:ln>
        </p:spPr>
        <p:txBody>
          <a:bodyPr wrap="none">
            <a:spAutoFit/>
          </a:bodyPr>
          <a:lstStyle/>
          <a:p>
            <a:pPr eaLnBrk="0" hangingPunct="0"/>
            <a:r>
              <a:rPr lang="en-US" sz="2400">
                <a:latin typeface="Arial Narrow" pitchFamily="34" charset="0"/>
              </a:rPr>
              <a:t>Upon </a:t>
            </a:r>
          </a:p>
          <a:p>
            <a:pPr eaLnBrk="0" hangingPunct="0"/>
            <a:r>
              <a:rPr lang="en-US" sz="2400">
                <a:latin typeface="Arial Narrow" pitchFamily="34" charset="0"/>
              </a:rPr>
              <a:t>graduation</a:t>
            </a:r>
          </a:p>
        </p:txBody>
      </p:sp>
      <p:sp>
        <p:nvSpPr>
          <p:cNvPr id="70662" name="Text Box 9"/>
          <p:cNvSpPr txBox="1">
            <a:spLocks noChangeArrowheads="1"/>
          </p:cNvSpPr>
          <p:nvPr/>
        </p:nvSpPr>
        <p:spPr bwMode="auto">
          <a:xfrm>
            <a:off x="5867400" y="4724400"/>
            <a:ext cx="2332038" cy="822325"/>
          </a:xfrm>
          <a:prstGeom prst="rect">
            <a:avLst/>
          </a:prstGeom>
          <a:noFill/>
          <a:ln w="9525">
            <a:noFill/>
            <a:miter lim="800000"/>
            <a:headEnd/>
            <a:tailEnd/>
          </a:ln>
        </p:spPr>
        <p:txBody>
          <a:bodyPr>
            <a:spAutoFit/>
          </a:bodyPr>
          <a:lstStyle/>
          <a:p>
            <a:pPr eaLnBrk="0" hangingPunct="0"/>
            <a:r>
              <a:rPr lang="en-US" sz="2400">
                <a:latin typeface="Arial Narrow" pitchFamily="34" charset="0"/>
              </a:rPr>
              <a:t>Upon </a:t>
            </a:r>
          </a:p>
          <a:p>
            <a:pPr eaLnBrk="0" hangingPunct="0"/>
            <a:r>
              <a:rPr lang="en-US" sz="2400">
                <a:latin typeface="Arial Narrow" pitchFamily="34" charset="0"/>
              </a:rPr>
              <a:t>course completion </a:t>
            </a:r>
          </a:p>
        </p:txBody>
      </p:sp>
      <p:sp>
        <p:nvSpPr>
          <p:cNvPr id="70663" name="Text Box 11"/>
          <p:cNvSpPr txBox="1">
            <a:spLocks noChangeArrowheads="1"/>
          </p:cNvSpPr>
          <p:nvPr/>
        </p:nvSpPr>
        <p:spPr bwMode="auto">
          <a:xfrm>
            <a:off x="6057900" y="2209800"/>
            <a:ext cx="3114675" cy="682625"/>
          </a:xfrm>
          <a:prstGeom prst="rect">
            <a:avLst/>
          </a:prstGeom>
          <a:noFill/>
          <a:ln w="9525">
            <a:noFill/>
            <a:miter lim="800000"/>
            <a:headEnd/>
            <a:tailEnd/>
          </a:ln>
        </p:spPr>
        <p:txBody>
          <a:bodyPr wrap="none">
            <a:spAutoFit/>
          </a:bodyPr>
          <a:lstStyle/>
          <a:p>
            <a:pPr eaLnBrk="0" hangingPunct="0">
              <a:lnSpc>
                <a:spcPct val="80000"/>
              </a:lnSpc>
            </a:pPr>
            <a:r>
              <a:rPr lang="en-US" sz="2400">
                <a:latin typeface="Arial Narrow" pitchFamily="34" charset="0"/>
              </a:rPr>
              <a:t>Few years after </a:t>
            </a:r>
          </a:p>
          <a:p>
            <a:pPr eaLnBrk="0" hangingPunct="0">
              <a:lnSpc>
                <a:spcPct val="80000"/>
              </a:lnSpc>
            </a:pPr>
            <a:r>
              <a:rPr lang="en-US" sz="2400">
                <a:latin typeface="Arial Narrow" pitchFamily="34" charset="0"/>
              </a:rPr>
              <a:t>Graduation – 4 to 5 years </a:t>
            </a:r>
          </a:p>
        </p:txBody>
      </p:sp>
      <p:pic>
        <p:nvPicPr>
          <p:cNvPr id="70664" name="Picture 13" descr="MPj04394090000[1]"/>
          <p:cNvPicPr>
            <a:picLocks noChangeAspect="1" noChangeArrowheads="1"/>
          </p:cNvPicPr>
          <p:nvPr/>
        </p:nvPicPr>
        <p:blipFill>
          <a:blip r:embed="rId3"/>
          <a:srcRect/>
          <a:stretch>
            <a:fillRect/>
          </a:stretch>
        </p:blipFill>
        <p:spPr bwMode="auto">
          <a:xfrm>
            <a:off x="7162800" y="3200400"/>
            <a:ext cx="1143000" cy="871538"/>
          </a:xfrm>
          <a:prstGeom prst="rect">
            <a:avLst/>
          </a:prstGeom>
          <a:noFill/>
          <a:ln w="9525">
            <a:noFill/>
            <a:miter lim="800000"/>
            <a:headEnd/>
            <a:tailEnd/>
          </a:ln>
        </p:spPr>
      </p:pic>
      <p:pic>
        <p:nvPicPr>
          <p:cNvPr id="70665" name="Picture 14" descr="MPj04393450000[1]"/>
          <p:cNvPicPr>
            <a:picLocks noChangeAspect="1" noChangeArrowheads="1"/>
          </p:cNvPicPr>
          <p:nvPr/>
        </p:nvPicPr>
        <p:blipFill>
          <a:blip r:embed="rId4"/>
          <a:srcRect/>
          <a:stretch>
            <a:fillRect/>
          </a:stretch>
        </p:blipFill>
        <p:spPr bwMode="auto">
          <a:xfrm>
            <a:off x="7924800" y="1517650"/>
            <a:ext cx="1066800" cy="1017588"/>
          </a:xfrm>
          <a:prstGeom prst="rect">
            <a:avLst/>
          </a:prstGeom>
          <a:noFill/>
          <a:ln w="9525">
            <a:noFill/>
            <a:miter lim="800000"/>
            <a:headEnd/>
            <a:tailEnd/>
          </a:ln>
        </p:spPr>
      </p:pic>
      <p:pic>
        <p:nvPicPr>
          <p:cNvPr id="70666" name="Picture 15" descr="bs00559_"/>
          <p:cNvPicPr>
            <a:picLocks noChangeAspect="1" noChangeArrowheads="1"/>
          </p:cNvPicPr>
          <p:nvPr/>
        </p:nvPicPr>
        <p:blipFill>
          <a:blip r:embed="rId5"/>
          <a:srcRect/>
          <a:stretch>
            <a:fillRect/>
          </a:stretch>
        </p:blipFill>
        <p:spPr bwMode="auto">
          <a:xfrm>
            <a:off x="6629400" y="4495800"/>
            <a:ext cx="1371600" cy="669925"/>
          </a:xfrm>
          <a:prstGeom prst="rect">
            <a:avLst/>
          </a:prstGeom>
          <a:noFill/>
          <a:ln w="9525">
            <a:noFill/>
            <a:miter lim="800000"/>
            <a:headEnd/>
            <a:tailEnd/>
          </a:ln>
        </p:spPr>
      </p:pic>
      <p:sp>
        <p:nvSpPr>
          <p:cNvPr id="70667" name="AutoShape 12"/>
          <p:cNvSpPr>
            <a:spLocks noChangeArrowheads="1"/>
          </p:cNvSpPr>
          <p:nvPr/>
        </p:nvSpPr>
        <p:spPr bwMode="auto">
          <a:xfrm>
            <a:off x="3124200" y="4191000"/>
            <a:ext cx="304800" cy="381000"/>
          </a:xfrm>
          <a:prstGeom prst="upArrow">
            <a:avLst>
              <a:gd name="adj1" fmla="val 50000"/>
              <a:gd name="adj2" fmla="val 31250"/>
            </a:avLst>
          </a:prstGeom>
          <a:solidFill>
            <a:srgbClr val="0033CC"/>
          </a:solidFill>
          <a:ln w="9525" algn="ctr">
            <a:solidFill>
              <a:srgbClr val="000000"/>
            </a:solidFill>
            <a:miter lim="800000"/>
            <a:headEnd/>
            <a:tailEnd/>
          </a:ln>
        </p:spPr>
        <p:txBody>
          <a:bodyPr wrap="none" anchor="ctr"/>
          <a:lstStyle/>
          <a:p>
            <a:pPr eaLnBrk="0" hangingPunct="0"/>
            <a:endParaRPr lang="en-MY">
              <a:latin typeface="Calibri" pitchFamily="34" charset="0"/>
            </a:endParaRPr>
          </a:p>
        </p:txBody>
      </p:sp>
      <p:sp>
        <p:nvSpPr>
          <p:cNvPr id="70668" name="AutoShape 13"/>
          <p:cNvSpPr>
            <a:spLocks noChangeArrowheads="1"/>
          </p:cNvSpPr>
          <p:nvPr/>
        </p:nvSpPr>
        <p:spPr bwMode="auto">
          <a:xfrm>
            <a:off x="3124200" y="2667000"/>
            <a:ext cx="304800" cy="381000"/>
          </a:xfrm>
          <a:prstGeom prst="upArrow">
            <a:avLst>
              <a:gd name="adj1" fmla="val 50000"/>
              <a:gd name="adj2" fmla="val 31250"/>
            </a:avLst>
          </a:prstGeom>
          <a:solidFill>
            <a:srgbClr val="0033CC"/>
          </a:solidFill>
          <a:ln w="9525" algn="ctr">
            <a:solidFill>
              <a:srgbClr val="000000"/>
            </a:solidFill>
            <a:miter lim="800000"/>
            <a:headEnd/>
            <a:tailEnd/>
          </a:ln>
        </p:spPr>
        <p:txBody>
          <a:bodyPr wrap="none" anchor="ctr"/>
          <a:lstStyle/>
          <a:p>
            <a:pPr eaLnBrk="0" hangingPunct="0"/>
            <a:endParaRPr lang="en-MY">
              <a:latin typeface="Calibri" pitchFamily="34" charset="0"/>
            </a:endParaRPr>
          </a:p>
        </p:txBody>
      </p:sp>
      <p:sp>
        <p:nvSpPr>
          <p:cNvPr id="244750" name="Rectangle 2"/>
          <p:cNvSpPr>
            <a:spLocks noChangeArrowheads="1"/>
          </p:cNvSpPr>
          <p:nvPr/>
        </p:nvSpPr>
        <p:spPr bwMode="auto">
          <a:xfrm>
            <a:off x="381000" y="457200"/>
            <a:ext cx="8229600" cy="609600"/>
          </a:xfrm>
          <a:prstGeom prst="rect">
            <a:avLst/>
          </a:prstGeom>
          <a:noFill/>
          <a:ln>
            <a:noFill/>
          </a:ln>
          <a:effectLst/>
        </p:spPr>
        <p:txBody>
          <a:bodyPr anchor="ctr"/>
          <a:lstStyle/>
          <a:p>
            <a:pPr algn="ctr">
              <a:lnSpc>
                <a:spcPct val="90000"/>
              </a:lnSpc>
              <a:defRPr/>
            </a:pPr>
            <a:r>
              <a:rPr lang="en-US" sz="2800" b="1">
                <a:solidFill>
                  <a:schemeClr val="tx2"/>
                </a:solidFill>
                <a:effectLst>
                  <a:outerShdw blurRad="38100" dist="38100" dir="2700000" algn="tl">
                    <a:srgbClr val="C0C0C0"/>
                  </a:outerShdw>
                </a:effectLst>
              </a:rPr>
              <a:t>When to Assess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0" name="Group 20"/>
          <p:cNvGraphicFramePr>
            <a:graphicFrameLocks noGrp="1"/>
          </p:cNvGraphicFramePr>
          <p:nvPr>
            <p:ph idx="4294967295"/>
          </p:nvPr>
        </p:nvGraphicFramePr>
        <p:xfrm>
          <a:off x="1403350" y="3716338"/>
          <a:ext cx="7356475" cy="1767840"/>
        </p:xfrm>
        <a:graphic>
          <a:graphicData uri="http://schemas.openxmlformats.org/drawingml/2006/table">
            <a:tbl>
              <a:tblPr/>
              <a:tblGrid>
                <a:gridCol w="7356475">
                  <a:extLst>
                    <a:ext uri="{9D8B030D-6E8A-4147-A177-3AD203B41FA5}">
                      <a16:colId xmlns:a16="http://schemas.microsoft.com/office/drawing/2014/main" xmlns="" val="20000"/>
                    </a:ext>
                  </a:extLst>
                </a:gridCol>
              </a:tblGrid>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2400" b="1" i="0" u="none" strike="noStrike" cap="none" normalizeH="0" baseline="0">
                          <a:ln>
                            <a:noFill/>
                          </a:ln>
                          <a:solidFill>
                            <a:srgbClr val="CC3300"/>
                          </a:solidFill>
                          <a:effectLst/>
                          <a:latin typeface="Arial" charset="0"/>
                          <a:cs typeface="Arial" charset="0"/>
                        </a:rPr>
                        <a:t>Assessment Tool (frequency)</a:t>
                      </a:r>
                      <a:endParaRPr kumimoji="0" lang="en-US" sz="2400" b="1" i="0" u="none" strike="noStrike" cap="none" normalizeH="0" baseline="0">
                        <a:ln>
                          <a:noFill/>
                        </a:ln>
                        <a:solidFill>
                          <a:srgbClr val="CC33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909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a:ln>
                            <a:noFill/>
                          </a:ln>
                          <a:solidFill>
                            <a:srgbClr val="000000"/>
                          </a:solidFill>
                          <a:effectLst/>
                          <a:latin typeface="Arial" charset="0"/>
                          <a:cs typeface="Arial" charset="0"/>
                        </a:rPr>
                        <a:t>Employer satisfaction survey (Yearly)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a:ln>
                            <a:noFill/>
                          </a:ln>
                          <a:solidFill>
                            <a:srgbClr val="000000"/>
                          </a:solidFill>
                          <a:effectLst/>
                          <a:latin typeface="Arial" charset="0"/>
                          <a:cs typeface="Arial" charset="0"/>
                        </a:rPr>
                        <a:t>Alumni survey (Yearly).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IN" sz="16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IN" sz="1600" b="0" i="0" u="none" strike="noStrike" cap="none" normalizeH="0" baseline="0">
                          <a:ln>
                            <a:noFill/>
                          </a:ln>
                          <a:solidFill>
                            <a:srgbClr val="000000"/>
                          </a:solidFill>
                          <a:effectLst/>
                          <a:latin typeface="Arial" charset="0"/>
                          <a:cs typeface="Arial" charset="0"/>
                        </a:rPr>
                        <a:t>Placement records, higher education records</a:t>
                      </a:r>
                      <a:endParaRPr kumimoji="0" lang="en-US" sz="16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bl>
          </a:graphicData>
        </a:graphic>
      </p:graphicFrame>
      <p:sp>
        <p:nvSpPr>
          <p:cNvPr id="71690" name="Slide Number Placeholder 2"/>
          <p:cNvSpPr txBox="1">
            <a:spLocks noGrp="1"/>
          </p:cNvSpPr>
          <p:nvPr/>
        </p:nvSpPr>
        <p:spPr bwMode="auto">
          <a:xfrm>
            <a:off x="8153400" y="6245225"/>
            <a:ext cx="533400" cy="476250"/>
          </a:xfrm>
          <a:prstGeom prst="rect">
            <a:avLst/>
          </a:prstGeom>
          <a:noFill/>
          <a:ln w="9525">
            <a:noFill/>
            <a:miter lim="800000"/>
            <a:headEnd/>
            <a:tailEnd/>
          </a:ln>
        </p:spPr>
        <p:txBody>
          <a:bodyPr/>
          <a:lstStyle/>
          <a:p>
            <a:pPr algn="r"/>
            <a:fld id="{1B4F012E-E0A1-44BE-9C32-D5584B0F02C8}" type="slidenum">
              <a:rPr lang="en-US" sz="1400" b="1">
                <a:solidFill>
                  <a:srgbClr val="898989"/>
                </a:solidFill>
              </a:rPr>
              <a:pPr algn="r"/>
              <a:t>49</a:t>
            </a:fld>
            <a:endParaRPr lang="en-US" sz="1400" b="1">
              <a:solidFill>
                <a:srgbClr val="898989"/>
              </a:solidFill>
            </a:endParaRPr>
          </a:p>
        </p:txBody>
      </p:sp>
      <p:sp>
        <p:nvSpPr>
          <p:cNvPr id="71691" name="Title 1"/>
          <p:cNvSpPr>
            <a:spLocks noGrp="1"/>
          </p:cNvSpPr>
          <p:nvPr>
            <p:ph type="title" idx="4294967295"/>
          </p:nvPr>
        </p:nvSpPr>
        <p:spPr/>
        <p:txBody>
          <a:bodyPr/>
          <a:lstStyle/>
          <a:p>
            <a:pPr eaLnBrk="1" hangingPunct="1"/>
            <a:r>
              <a:rPr lang="en-US" sz="2800">
                <a:solidFill>
                  <a:srgbClr val="0070C0"/>
                </a:solidFill>
              </a:rPr>
              <a:t>PEO Assessment tools</a:t>
            </a:r>
          </a:p>
        </p:txBody>
      </p:sp>
      <p:sp>
        <p:nvSpPr>
          <p:cNvPr id="71692" name="Rectangle 3"/>
          <p:cNvSpPr>
            <a:spLocks noChangeArrowheads="1"/>
          </p:cNvSpPr>
          <p:nvPr/>
        </p:nvSpPr>
        <p:spPr bwMode="auto">
          <a:xfrm>
            <a:off x="457200" y="1600200"/>
            <a:ext cx="8435975" cy="3700463"/>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Char char="q"/>
            </a:pPr>
            <a:r>
              <a:rPr lang="en-US" sz="2000"/>
              <a:t>The data may be collected progressively</a:t>
            </a:r>
          </a:p>
          <a:p>
            <a:pPr marL="342900" indent="-342900">
              <a:lnSpc>
                <a:spcPct val="80000"/>
              </a:lnSpc>
              <a:spcBef>
                <a:spcPct val="20000"/>
              </a:spcBef>
              <a:buFont typeface="Wingdings" pitchFamily="2" charset="2"/>
              <a:buChar char="q"/>
            </a:pPr>
            <a:r>
              <a:rPr lang="en-US" sz="2000"/>
              <a:t>Survey questions should elicit the required information</a:t>
            </a:r>
          </a:p>
          <a:p>
            <a:pPr marL="742950" lvl="1" indent="-285750">
              <a:lnSpc>
                <a:spcPct val="80000"/>
              </a:lnSpc>
              <a:spcBef>
                <a:spcPct val="20000"/>
              </a:spcBef>
              <a:buFont typeface="Wingdings" pitchFamily="2" charset="2"/>
              <a:buChar char="§"/>
            </a:pPr>
            <a:r>
              <a:rPr lang="en-US" sz="2000" b="1">
                <a:solidFill>
                  <a:srgbClr val="CC3300"/>
                </a:solidFill>
              </a:rPr>
              <a:t>Not to confirm the objective</a:t>
            </a:r>
          </a:p>
          <a:p>
            <a:pPr marL="342900" indent="-342900">
              <a:lnSpc>
                <a:spcPct val="80000"/>
              </a:lnSpc>
              <a:spcBef>
                <a:spcPct val="20000"/>
              </a:spcBef>
              <a:buFont typeface="Wingdings" pitchFamily="2" charset="2"/>
              <a:buChar char="q"/>
            </a:pPr>
            <a:r>
              <a:rPr lang="en-US" sz="2000"/>
              <a:t>Ex. PEO: producing the graduates with </a:t>
            </a:r>
            <a:r>
              <a:rPr lang="en-US" sz="2000">
                <a:solidFill>
                  <a:srgbClr val="0066FF"/>
                </a:solidFill>
              </a:rPr>
              <a:t>leadership </a:t>
            </a:r>
            <a:r>
              <a:rPr lang="en-US" sz="2000"/>
              <a:t>qualities</a:t>
            </a:r>
          </a:p>
          <a:p>
            <a:pPr marL="742950" lvl="1" indent="-285750">
              <a:lnSpc>
                <a:spcPct val="80000"/>
              </a:lnSpc>
              <a:spcBef>
                <a:spcPct val="20000"/>
              </a:spcBef>
              <a:buFont typeface="Wingdings" pitchFamily="2" charset="2"/>
              <a:buChar char="§"/>
            </a:pPr>
            <a:r>
              <a:rPr lang="en-US" sz="2000"/>
              <a:t>Employer survey</a:t>
            </a:r>
          </a:p>
          <a:p>
            <a:pPr marL="742950" lvl="1" indent="-285750">
              <a:lnSpc>
                <a:spcPct val="80000"/>
              </a:lnSpc>
              <a:spcBef>
                <a:spcPct val="20000"/>
              </a:spcBef>
              <a:buFont typeface="Wingdings" pitchFamily="2" charset="2"/>
              <a:buChar char="§"/>
            </a:pPr>
            <a:r>
              <a:rPr lang="en-US" sz="2000"/>
              <a:t>Q1: At which level/position our graduates (year) are working in your organization</a:t>
            </a:r>
          </a:p>
          <a:p>
            <a:pPr marL="742950" lvl="1" indent="-285750">
              <a:lnSpc>
                <a:spcPct val="80000"/>
              </a:lnSpc>
              <a:spcBef>
                <a:spcPct val="20000"/>
              </a:spcBef>
              <a:buFont typeface="Wingdings" pitchFamily="2" charset="2"/>
              <a:buChar char="§"/>
            </a:pPr>
            <a:endParaRPr lang="en-US" sz="2000"/>
          </a:p>
          <a:p>
            <a:pPr marL="1143000" lvl="2" indent="-228600">
              <a:lnSpc>
                <a:spcPct val="80000"/>
              </a:lnSpc>
              <a:spcBef>
                <a:spcPct val="20000"/>
              </a:spcBef>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fld id="{E2CDA9E7-B88C-43EF-8022-9CC17A7B6B25}" type="datetime5">
              <a:rPr lang="en-US" smtClean="0"/>
              <a:pPr/>
              <a:t>29-Dec-23</a:t>
            </a:fld>
            <a:endParaRPr lang="en-US"/>
          </a:p>
        </p:txBody>
      </p:sp>
      <p:sp>
        <p:nvSpPr>
          <p:cNvPr id="12291" name="Rectangle 2"/>
          <p:cNvSpPr>
            <a:spLocks noGrp="1" noChangeArrowheads="1"/>
          </p:cNvSpPr>
          <p:nvPr>
            <p:ph type="title"/>
          </p:nvPr>
        </p:nvSpPr>
        <p:spPr>
          <a:xfrm>
            <a:off x="457200" y="150813"/>
            <a:ext cx="8258175" cy="777875"/>
          </a:xfrm>
        </p:spPr>
        <p:txBody>
          <a:bodyPr/>
          <a:lstStyle/>
          <a:p>
            <a:pPr eaLnBrk="1" hangingPunct="1"/>
            <a:r>
              <a:rPr lang="en-US" sz="3600" dirty="0"/>
              <a:t>Traditional  Curriculum design</a:t>
            </a:r>
          </a:p>
        </p:txBody>
      </p:sp>
      <p:sp>
        <p:nvSpPr>
          <p:cNvPr id="12292" name="Rectangle 3"/>
          <p:cNvSpPr>
            <a:spLocks noGrp="1" noChangeArrowheads="1"/>
          </p:cNvSpPr>
          <p:nvPr>
            <p:ph type="body" idx="1"/>
          </p:nvPr>
        </p:nvSpPr>
        <p:spPr>
          <a:xfrm>
            <a:off x="179388" y="836711"/>
            <a:ext cx="8750300" cy="5449789"/>
          </a:xfrm>
        </p:spPr>
        <p:txBody>
          <a:bodyPr/>
          <a:lstStyle/>
          <a:p>
            <a:pPr eaLnBrk="1" hangingPunct="1"/>
            <a:r>
              <a:rPr lang="en-US" sz="2400" dirty="0"/>
              <a:t>Mostly Based on previous curriculum</a:t>
            </a:r>
          </a:p>
          <a:p>
            <a:pPr eaLnBrk="1" hangingPunct="1">
              <a:buNone/>
            </a:pPr>
            <a:endParaRPr lang="en-US" sz="2400" dirty="0"/>
          </a:p>
          <a:p>
            <a:pPr eaLnBrk="1" hangingPunct="1"/>
            <a:r>
              <a:rPr lang="en-US" sz="2400" dirty="0"/>
              <a:t>Incremental changes –mostly addition/deletion of topics, change of books etc.,, removal of certain courses, introduction of new courses etc.,</a:t>
            </a:r>
          </a:p>
          <a:p>
            <a:pPr eaLnBrk="1" hangingPunct="1">
              <a:buNone/>
            </a:pPr>
            <a:endParaRPr lang="en-US" sz="2400" dirty="0"/>
          </a:p>
          <a:p>
            <a:pPr eaLnBrk="1" hangingPunct="1"/>
            <a:r>
              <a:rPr lang="en-US" sz="2400" dirty="0"/>
              <a:t>Accumulation of  courses /credits</a:t>
            </a:r>
          </a:p>
          <a:p>
            <a:pPr eaLnBrk="1" hangingPunct="1"/>
            <a:endParaRPr lang="en-US" sz="2400" dirty="0"/>
          </a:p>
          <a:p>
            <a:pPr eaLnBrk="1" hangingPunct="1"/>
            <a:r>
              <a:rPr lang="en-US" sz="2400" dirty="0"/>
              <a:t>Text book centered or Faculty centric  or facilities available</a:t>
            </a:r>
          </a:p>
          <a:p>
            <a:pPr eaLnBrk="1" hangingPunct="1"/>
            <a:endParaRPr lang="en-US" sz="2400" dirty="0"/>
          </a:p>
          <a:p>
            <a:pPr eaLnBrk="1" hangingPunct="1"/>
            <a:r>
              <a:rPr lang="en-US" sz="2400" dirty="0"/>
              <a:t> To much focus on Contents</a:t>
            </a:r>
          </a:p>
          <a:p>
            <a:pPr eaLnBrk="1" hangingPunct="1"/>
            <a:endParaRPr lang="en-US" sz="2400" dirty="0"/>
          </a:p>
          <a:p>
            <a:pPr eaLnBrk="1" hangingPunct="1"/>
            <a:endParaRPr lang="en-US" sz="2400" dirty="0"/>
          </a:p>
          <a:p>
            <a:pPr eaLnBrk="1" hangingPunct="1">
              <a:buNone/>
            </a:pPr>
            <a:endParaRPr lang="en-US" sz="2400" dirty="0"/>
          </a:p>
          <a:p>
            <a:pPr eaLnBrk="1" hangingPunct="1"/>
            <a:endParaRPr lang="en-US" sz="2400" dirty="0"/>
          </a:p>
        </p:txBody>
      </p:sp>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939800"/>
          </a:xfrm>
        </p:spPr>
        <p:txBody>
          <a:bodyPr/>
          <a:lstStyle/>
          <a:p>
            <a:r>
              <a:rPr lang="en-US" dirty="0"/>
              <a:t>Outline </a:t>
            </a:r>
          </a:p>
        </p:txBody>
      </p:sp>
      <p:sp>
        <p:nvSpPr>
          <p:cNvPr id="6147" name="Content Placeholder 2"/>
          <p:cNvSpPr>
            <a:spLocks noGrp="1"/>
          </p:cNvSpPr>
          <p:nvPr>
            <p:ph idx="1"/>
          </p:nvPr>
        </p:nvSpPr>
        <p:spPr>
          <a:xfrm>
            <a:off x="457200" y="1066800"/>
            <a:ext cx="8229600" cy="5648325"/>
          </a:xfrm>
        </p:spPr>
        <p:txBody>
          <a:bodyPr/>
          <a:lstStyle/>
          <a:p>
            <a:r>
              <a:rPr lang="en-US" sz="2800" dirty="0"/>
              <a:t>Present scenario in Engineering Education</a:t>
            </a:r>
          </a:p>
          <a:p>
            <a:r>
              <a:rPr lang="en-US" sz="2800" dirty="0"/>
              <a:t>Importance of assessment</a:t>
            </a:r>
          </a:p>
          <a:p>
            <a:r>
              <a:rPr lang="en-US" sz="2800" dirty="0"/>
              <a:t>Classification of Assessment methods</a:t>
            </a:r>
          </a:p>
          <a:p>
            <a:r>
              <a:rPr lang="en-US" sz="2800" dirty="0"/>
              <a:t>Blooms Taxonomy –Cognitive,  Psychomotor, Affective</a:t>
            </a:r>
          </a:p>
          <a:p>
            <a:r>
              <a:rPr lang="en-US" sz="2800" dirty="0"/>
              <a:t>Two-step mapping process</a:t>
            </a:r>
          </a:p>
          <a:p>
            <a:r>
              <a:rPr lang="en-US" sz="2800" dirty="0"/>
              <a:t>Assessment planning -Recommendations</a:t>
            </a:r>
          </a:p>
          <a:p>
            <a:r>
              <a:rPr lang="en-US" sz="2800" dirty="0"/>
              <a:t> Assessment Tools HOTs</a:t>
            </a:r>
          </a:p>
          <a:p>
            <a:r>
              <a:rPr lang="en-US" sz="2800" dirty="0"/>
              <a:t>Open book examinations</a:t>
            </a:r>
          </a:p>
          <a:p>
            <a:r>
              <a:rPr lang="en-US" sz="2800" dirty="0"/>
              <a:t> Rubrics</a:t>
            </a:r>
          </a:p>
          <a:p>
            <a:endParaRPr lang="en-US" sz="2800" dirty="0"/>
          </a:p>
          <a:p>
            <a:pPr algn="just"/>
            <a:endParaRPr lang="en-US" sz="2800" dirty="0"/>
          </a:p>
        </p:txBody>
      </p:sp>
      <p:sp>
        <p:nvSpPr>
          <p:cNvPr id="6148" name="Date Placeholder 3"/>
          <p:cNvSpPr>
            <a:spLocks noGrp="1"/>
          </p:cNvSpPr>
          <p:nvPr>
            <p:ph type="dt" sz="half" idx="10"/>
          </p:nvPr>
        </p:nvSpPr>
        <p:spPr>
          <a:noFill/>
        </p:spPr>
        <p:txBody>
          <a:bodyPr/>
          <a:lstStyle/>
          <a:p>
            <a:fld id="{3B2311E6-5A92-40E5-8AA2-6D40CF109210}" type="datetime5">
              <a:rPr lang="en-US" smtClean="0"/>
              <a:pPr/>
              <a:t>29-Dec-23</a:t>
            </a:fld>
            <a:endParaRPr 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939800"/>
          </a:xfrm>
        </p:spPr>
        <p:txBody>
          <a:bodyPr/>
          <a:lstStyle/>
          <a:p>
            <a:r>
              <a:rPr lang="en-US" dirty="0"/>
              <a:t>AICTE ERP</a:t>
            </a:r>
          </a:p>
        </p:txBody>
      </p:sp>
      <p:sp>
        <p:nvSpPr>
          <p:cNvPr id="6147" name="Content Placeholder 2"/>
          <p:cNvSpPr>
            <a:spLocks noGrp="1"/>
          </p:cNvSpPr>
          <p:nvPr>
            <p:ph idx="1"/>
          </p:nvPr>
        </p:nvSpPr>
        <p:spPr>
          <a:xfrm>
            <a:off x="457200" y="1447800"/>
            <a:ext cx="8229600" cy="5267325"/>
          </a:xfrm>
        </p:spPr>
        <p:txBody>
          <a:bodyPr/>
          <a:lstStyle/>
          <a:p>
            <a:r>
              <a:rPr lang="en-US" sz="2800" dirty="0"/>
              <a:t>In Section-1, the most important drivers for examination reforms in Indian engineering education system are discussed. </a:t>
            </a:r>
          </a:p>
          <a:p>
            <a:r>
              <a:rPr lang="en-US" sz="2800" dirty="0"/>
              <a:t>Section-2 brings out strategies to be adopted to align assessment with the desired student learning outcomes. </a:t>
            </a:r>
          </a:p>
          <a:p>
            <a:r>
              <a:rPr lang="en-US" sz="2800" dirty="0"/>
              <a:t>A two-step method is proposed for mapping the examination questions with course outcomes.</a:t>
            </a:r>
            <a:endParaRPr lang="en-IN" sz="2800" dirty="0"/>
          </a:p>
          <a:p>
            <a:pPr algn="just"/>
            <a:endParaRPr lang="en-US" sz="2800" dirty="0"/>
          </a:p>
        </p:txBody>
      </p:sp>
      <p:sp>
        <p:nvSpPr>
          <p:cNvPr id="6148" name="Date Placeholder 3"/>
          <p:cNvSpPr>
            <a:spLocks noGrp="1"/>
          </p:cNvSpPr>
          <p:nvPr>
            <p:ph type="dt" sz="half" idx="10"/>
          </p:nvPr>
        </p:nvSpPr>
        <p:spPr>
          <a:noFill/>
        </p:spPr>
        <p:txBody>
          <a:bodyPr/>
          <a:lstStyle/>
          <a:p>
            <a:fld id="{3B2311E6-5A92-40E5-8AA2-6D40CF109210}" type="datetime5">
              <a:rPr lang="en-US" smtClean="0"/>
              <a:pPr/>
              <a:t>29-Dec-23</a:t>
            </a:fld>
            <a:endParaRPr lang="en-US"/>
          </a:p>
        </p:txBody>
      </p:sp>
    </p:spTree>
    <p:extLst>
      <p:ext uri="{BB962C8B-B14F-4D97-AF65-F5344CB8AC3E}">
        <p14:creationId xmlns:p14="http://schemas.microsoft.com/office/powerpoint/2010/main" xmlns="" val="205938835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939800"/>
          </a:xfrm>
        </p:spPr>
        <p:txBody>
          <a:bodyPr/>
          <a:lstStyle/>
          <a:p>
            <a:r>
              <a:rPr lang="en-US" dirty="0"/>
              <a:t>AICTE-ERP</a:t>
            </a:r>
          </a:p>
        </p:txBody>
      </p:sp>
      <p:sp>
        <p:nvSpPr>
          <p:cNvPr id="6147" name="Content Placeholder 2"/>
          <p:cNvSpPr>
            <a:spLocks noGrp="1"/>
          </p:cNvSpPr>
          <p:nvPr>
            <p:ph idx="1"/>
          </p:nvPr>
        </p:nvSpPr>
        <p:spPr>
          <a:xfrm>
            <a:off x="457200" y="1214438"/>
            <a:ext cx="8229600" cy="5135562"/>
          </a:xfrm>
        </p:spPr>
        <p:txBody>
          <a:bodyPr>
            <a:normAutofit fontScale="85000" lnSpcReduction="20000"/>
          </a:bodyPr>
          <a:lstStyle/>
          <a:p>
            <a:r>
              <a:rPr lang="en-US" sz="2800" dirty="0"/>
              <a:t>Section-3 highlights the necessity of designing question papers to test higher order abilities and skills. </a:t>
            </a:r>
          </a:p>
          <a:p>
            <a:r>
              <a:rPr lang="en-US" sz="2800" dirty="0"/>
              <a:t>Application of blooms taxonomy framework to create an optimal structure of examination papers to test the different cognitive skills is discussed in detail. </a:t>
            </a:r>
          </a:p>
          <a:p>
            <a:endParaRPr lang="en-US" sz="2800" dirty="0"/>
          </a:p>
          <a:p>
            <a:r>
              <a:rPr lang="en-US" sz="2800" dirty="0"/>
              <a:t>Challenge of assessing higher order abilities and professional skills through traditional examination system is brought out in Section-4. </a:t>
            </a:r>
          </a:p>
          <a:p>
            <a:r>
              <a:rPr lang="en-US" sz="2800" dirty="0"/>
              <a:t>Several educational experiences and assessment opportunities are identified to overcome the challenges</a:t>
            </a:r>
          </a:p>
          <a:p>
            <a:pPr marL="0" indent="0">
              <a:buNone/>
            </a:pPr>
            <a:endParaRPr lang="en-US" sz="2800" dirty="0"/>
          </a:p>
          <a:p>
            <a:r>
              <a:rPr lang="en-US" sz="2800" dirty="0"/>
              <a:t>Appendices contain the supplement material that is helpful for Universities/ Colleges to implement recommendations.</a:t>
            </a:r>
          </a:p>
        </p:txBody>
      </p:sp>
      <p:sp>
        <p:nvSpPr>
          <p:cNvPr id="6148" name="Date Placeholder 3"/>
          <p:cNvSpPr>
            <a:spLocks noGrp="1"/>
          </p:cNvSpPr>
          <p:nvPr>
            <p:ph type="dt" sz="half" idx="10"/>
          </p:nvPr>
        </p:nvSpPr>
        <p:spPr>
          <a:noFill/>
        </p:spPr>
        <p:txBody>
          <a:bodyPr/>
          <a:lstStyle/>
          <a:p>
            <a:fld id="{3B2311E6-5A92-40E5-8AA2-6D40CF109210}" type="datetime5">
              <a:rPr lang="en-US" smtClean="0"/>
              <a:pPr/>
              <a:t>29-Dec-23</a:t>
            </a:fld>
            <a:endParaRPr lang="en-US"/>
          </a:p>
        </p:txBody>
      </p:sp>
    </p:spTree>
    <p:extLst>
      <p:ext uri="{BB962C8B-B14F-4D97-AF65-F5344CB8AC3E}">
        <p14:creationId xmlns:p14="http://schemas.microsoft.com/office/powerpoint/2010/main" xmlns="" val="201898667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792162"/>
          </a:xfrm>
        </p:spPr>
        <p:txBody>
          <a:bodyPr/>
          <a:lstStyle/>
          <a:p>
            <a:r>
              <a:rPr lang="en-US" dirty="0"/>
              <a:t>Assessment </a:t>
            </a:r>
          </a:p>
        </p:txBody>
      </p:sp>
      <p:sp>
        <p:nvSpPr>
          <p:cNvPr id="6147" name="Content Placeholder 2"/>
          <p:cNvSpPr>
            <a:spLocks noGrp="1"/>
          </p:cNvSpPr>
          <p:nvPr>
            <p:ph idx="1"/>
          </p:nvPr>
        </p:nvSpPr>
        <p:spPr>
          <a:xfrm>
            <a:off x="457200" y="1209675"/>
            <a:ext cx="8229600" cy="4719655"/>
          </a:xfrm>
        </p:spPr>
        <p:txBody>
          <a:bodyPr/>
          <a:lstStyle/>
          <a:p>
            <a:r>
              <a:rPr lang="en-US" sz="2400" dirty="0"/>
              <a:t>Assessment drives learning</a:t>
            </a:r>
          </a:p>
          <a:p>
            <a:r>
              <a:rPr lang="en-US" sz="2400" dirty="0"/>
              <a:t>What and how students learn  depends on how they will be assessed </a:t>
            </a:r>
          </a:p>
          <a:p>
            <a:r>
              <a:rPr lang="en-US" sz="2400" dirty="0"/>
              <a:t>Simple memory recall questions will not ensure deep meaningful learning </a:t>
            </a:r>
          </a:p>
          <a:p>
            <a:r>
              <a:rPr lang="en-US" sz="2400" dirty="0"/>
              <a:t>Quality of questions in Indian Engineering Education is matter of concern  80-90% questions in R and U</a:t>
            </a:r>
          </a:p>
          <a:p>
            <a:r>
              <a:rPr lang="en-US" sz="2400" dirty="0"/>
              <a:t>Report attempts to bring out recommendations for reforms in examination system to meet challenges of emerging engineering education landscape. </a:t>
            </a:r>
          </a:p>
          <a:p>
            <a:r>
              <a:rPr lang="en-US" sz="2400" dirty="0"/>
              <a:t>Not assessing HOTS and Professional skill</a:t>
            </a:r>
            <a:r>
              <a:rPr lang="en-US" sz="2800" dirty="0"/>
              <a:t>s</a:t>
            </a:r>
          </a:p>
          <a:p>
            <a:pPr algn="just"/>
            <a:endParaRPr lang="en-US" sz="2800" dirty="0"/>
          </a:p>
        </p:txBody>
      </p:sp>
      <p:sp>
        <p:nvSpPr>
          <p:cNvPr id="6148" name="Date Placeholder 3"/>
          <p:cNvSpPr>
            <a:spLocks noGrp="1"/>
          </p:cNvSpPr>
          <p:nvPr>
            <p:ph type="dt" sz="half" idx="10"/>
          </p:nvPr>
        </p:nvSpPr>
        <p:spPr>
          <a:noFill/>
        </p:spPr>
        <p:txBody>
          <a:bodyPr/>
          <a:lstStyle/>
          <a:p>
            <a:fld id="{3B2311E6-5A92-40E5-8AA2-6D40CF109210}" type="datetime5">
              <a:rPr lang="en-US" smtClean="0"/>
              <a:pPr/>
              <a:t>29-Dec-23</a:t>
            </a:fld>
            <a:endParaRPr 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Various Assessment methods</a:t>
            </a:r>
          </a:p>
        </p:txBody>
      </p:sp>
      <p:sp>
        <p:nvSpPr>
          <p:cNvPr id="3" name="Content Placeholder 2"/>
          <p:cNvSpPr>
            <a:spLocks noGrp="1"/>
          </p:cNvSpPr>
          <p:nvPr>
            <p:ph idx="1"/>
          </p:nvPr>
        </p:nvSpPr>
        <p:spPr>
          <a:xfrm>
            <a:off x="457200" y="1447800"/>
            <a:ext cx="8229600" cy="4678363"/>
          </a:xfrm>
        </p:spPr>
        <p:txBody>
          <a:bodyPr/>
          <a:lstStyle/>
          <a:p>
            <a:r>
              <a:rPr lang="en-US" dirty="0"/>
              <a:t>Direct Vs Indirect</a:t>
            </a:r>
          </a:p>
          <a:p>
            <a:pPr lvl="1">
              <a:buNone/>
            </a:pPr>
            <a:endParaRPr lang="en-US" dirty="0"/>
          </a:p>
          <a:p>
            <a:r>
              <a:rPr lang="en-US" dirty="0"/>
              <a:t>Summative Vs Formative</a:t>
            </a:r>
          </a:p>
          <a:p>
            <a:endParaRPr lang="en-US" dirty="0"/>
          </a:p>
          <a:p>
            <a:r>
              <a:rPr lang="en-US" dirty="0"/>
              <a:t>Controlled Vs uncontrolled</a:t>
            </a:r>
          </a:p>
          <a:p>
            <a:endParaRPr lang="en-US" dirty="0"/>
          </a:p>
          <a:p>
            <a:r>
              <a:rPr lang="en-US" dirty="0"/>
              <a:t>Role of rubrics in Assessment </a:t>
            </a:r>
          </a:p>
        </p:txBody>
      </p:sp>
      <p:sp>
        <p:nvSpPr>
          <p:cNvPr id="54274" name="AutoShape 2" descr="The assessment and feedback lifecycle | Jis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276" name="Picture 4" descr="https://www.jisc.ac.uk/sites/default/files/assessment-lifecycle-0.png"/>
          <p:cNvPicPr>
            <a:picLocks noChangeAspect="1" noChangeArrowheads="1"/>
          </p:cNvPicPr>
          <p:nvPr/>
        </p:nvPicPr>
        <p:blipFill>
          <a:blip r:embed="rId2"/>
          <a:srcRect/>
          <a:stretch>
            <a:fillRect/>
          </a:stretch>
        </p:blipFill>
        <p:spPr bwMode="auto">
          <a:xfrm>
            <a:off x="4229100" y="533400"/>
            <a:ext cx="4914900" cy="4119154"/>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468313" y="274638"/>
            <a:ext cx="8218487" cy="654050"/>
          </a:xfrm>
        </p:spPr>
        <p:txBody>
          <a:bodyPr/>
          <a:lstStyle/>
          <a:p>
            <a:pPr eaLnBrk="1" hangingPunct="1"/>
            <a:r>
              <a:rPr lang="en-US" sz="3600">
                <a:solidFill>
                  <a:srgbClr val="0070C0"/>
                </a:solidFill>
              </a:rPr>
              <a:t>Assessment methods and tools</a:t>
            </a:r>
          </a:p>
        </p:txBody>
      </p:sp>
      <p:sp>
        <p:nvSpPr>
          <p:cNvPr id="60419" name="Content Placeholder 2"/>
          <p:cNvSpPr>
            <a:spLocks noGrp="1"/>
          </p:cNvSpPr>
          <p:nvPr>
            <p:ph idx="4294967295"/>
          </p:nvPr>
        </p:nvSpPr>
        <p:spPr>
          <a:xfrm>
            <a:off x="457200" y="928688"/>
            <a:ext cx="8401050" cy="5316537"/>
          </a:xfrm>
        </p:spPr>
        <p:txBody>
          <a:bodyPr/>
          <a:lstStyle/>
          <a:p>
            <a:pPr eaLnBrk="1" hangingPunct="1"/>
            <a:r>
              <a:rPr lang="en-US" sz="2400">
                <a:solidFill>
                  <a:srgbClr val="0066FF"/>
                </a:solidFill>
              </a:rPr>
              <a:t>Direct Assessment Method:</a:t>
            </a:r>
            <a:r>
              <a:rPr lang="en-US" sz="2400"/>
              <a:t> using  measurable performance indicators of students</a:t>
            </a:r>
          </a:p>
          <a:p>
            <a:pPr lvl="1" eaLnBrk="1" hangingPunct="1">
              <a:spcBef>
                <a:spcPct val="0"/>
              </a:spcBef>
            </a:pPr>
            <a:r>
              <a:rPr lang="en-US" sz="1700">
                <a:solidFill>
                  <a:srgbClr val="000000"/>
                </a:solidFill>
              </a:rPr>
              <a:t>Exams</a:t>
            </a:r>
          </a:p>
          <a:p>
            <a:pPr lvl="1" eaLnBrk="1" hangingPunct="1">
              <a:spcBef>
                <a:spcPct val="0"/>
              </a:spcBef>
            </a:pPr>
            <a:r>
              <a:rPr lang="en-US" sz="1700">
                <a:solidFill>
                  <a:srgbClr val="000000"/>
                </a:solidFill>
              </a:rPr>
              <a:t>Assignments</a:t>
            </a:r>
          </a:p>
          <a:p>
            <a:pPr lvl="1" eaLnBrk="1" hangingPunct="1">
              <a:spcBef>
                <a:spcPct val="0"/>
              </a:spcBef>
            </a:pPr>
            <a:r>
              <a:rPr lang="en-US" sz="1700">
                <a:solidFill>
                  <a:srgbClr val="000000"/>
                </a:solidFill>
              </a:rPr>
              <a:t>Projects</a:t>
            </a:r>
          </a:p>
          <a:p>
            <a:pPr lvl="1" eaLnBrk="1" hangingPunct="1">
              <a:spcBef>
                <a:spcPct val="0"/>
              </a:spcBef>
            </a:pPr>
            <a:r>
              <a:rPr lang="en-US" sz="1700">
                <a:solidFill>
                  <a:srgbClr val="000000"/>
                </a:solidFill>
              </a:rPr>
              <a:t>Tutorials</a:t>
            </a:r>
          </a:p>
          <a:p>
            <a:pPr lvl="1" eaLnBrk="1" hangingPunct="1">
              <a:spcBef>
                <a:spcPct val="0"/>
              </a:spcBef>
            </a:pPr>
            <a:r>
              <a:rPr lang="en-US" sz="1700">
                <a:solidFill>
                  <a:srgbClr val="000000"/>
                </a:solidFill>
              </a:rPr>
              <a:t>Labs</a:t>
            </a:r>
          </a:p>
          <a:p>
            <a:pPr lvl="1" eaLnBrk="1" hangingPunct="1">
              <a:spcBef>
                <a:spcPct val="0"/>
              </a:spcBef>
            </a:pPr>
            <a:r>
              <a:rPr lang="en-US" sz="1700">
                <a:solidFill>
                  <a:srgbClr val="000000"/>
                </a:solidFill>
              </a:rPr>
              <a:t>Presentations</a:t>
            </a:r>
            <a:endParaRPr lang="en-US" sz="1800"/>
          </a:p>
          <a:p>
            <a:pPr marL="342900" lvl="3" indent="-342900" eaLnBrk="1" hangingPunct="1">
              <a:buFontTx/>
              <a:buNone/>
            </a:pPr>
            <a:r>
              <a:rPr lang="en-US" sz="1600"/>
              <a:t>	</a:t>
            </a:r>
            <a:endParaRPr lang="en-US" sz="2400"/>
          </a:p>
          <a:p>
            <a:pPr eaLnBrk="1" hangingPunct="1"/>
            <a:r>
              <a:rPr lang="en-US" sz="2400">
                <a:solidFill>
                  <a:srgbClr val="0066FF"/>
                </a:solidFill>
              </a:rPr>
              <a:t>Indirect Assessment Method:</a:t>
            </a:r>
            <a:r>
              <a:rPr lang="en-US" sz="2400"/>
              <a:t> Ascertaining opinion or self-reports</a:t>
            </a:r>
            <a:endParaRPr lang="en-US" sz="1800">
              <a:solidFill>
                <a:srgbClr val="0066FF"/>
              </a:solidFill>
            </a:endParaRPr>
          </a:p>
          <a:p>
            <a:pPr lvl="1" eaLnBrk="1" hangingPunct="1"/>
            <a:r>
              <a:rPr lang="en-US" sz="1800"/>
              <a:t>Alumni survey</a:t>
            </a:r>
          </a:p>
          <a:p>
            <a:pPr lvl="1" eaLnBrk="1" hangingPunct="1"/>
            <a:r>
              <a:rPr lang="en-US" sz="1800"/>
              <a:t>Employer survey</a:t>
            </a:r>
          </a:p>
          <a:p>
            <a:pPr lvl="1" eaLnBrk="1" hangingPunct="1"/>
            <a:r>
              <a:rPr lang="en-US" sz="1800"/>
              <a:t>Exit survey</a:t>
            </a:r>
          </a:p>
          <a:p>
            <a:pPr lvl="1" eaLnBrk="1" hangingPunct="1"/>
            <a:r>
              <a:rPr lang="en-US" sz="1800"/>
              <a:t>Course-end survey, etc.,.</a:t>
            </a:r>
          </a:p>
          <a:p>
            <a:pPr lvl="1" algn="r" eaLnBrk="1" hangingPunct="1">
              <a:buFont typeface="Wingdings" pitchFamily="2" charset="2"/>
              <a:buNone/>
            </a:pPr>
            <a:endParaRPr lang="en-US" sz="1800"/>
          </a:p>
        </p:txBody>
      </p:sp>
      <p:sp>
        <p:nvSpPr>
          <p:cNvPr id="60420" name="Slide Number Placeholder 3"/>
          <p:cNvSpPr txBox="1">
            <a:spLocks noGrp="1"/>
          </p:cNvSpPr>
          <p:nvPr/>
        </p:nvSpPr>
        <p:spPr bwMode="auto">
          <a:xfrm>
            <a:off x="8153400" y="6245225"/>
            <a:ext cx="533400" cy="476250"/>
          </a:xfrm>
          <a:prstGeom prst="rect">
            <a:avLst/>
          </a:prstGeom>
          <a:noFill/>
          <a:ln w="9525">
            <a:noFill/>
            <a:miter lim="800000"/>
            <a:headEnd/>
            <a:tailEnd/>
          </a:ln>
        </p:spPr>
        <p:txBody>
          <a:bodyPr/>
          <a:lstStyle/>
          <a:p>
            <a:pPr algn="r"/>
            <a:fld id="{13469780-5778-450B-9D11-7E142A52B680}" type="slidenum">
              <a:rPr lang="es-ES" sz="1400" b="1"/>
              <a:pPr algn="r"/>
              <a:t>55</a:t>
            </a:fld>
            <a:endParaRPr lang="es-ES" sz="1400" b="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939800"/>
          </a:xfrm>
        </p:spPr>
        <p:txBody>
          <a:bodyPr>
            <a:normAutofit/>
          </a:bodyPr>
          <a:lstStyle/>
          <a:p>
            <a:r>
              <a:rPr lang="en-US" dirty="0"/>
              <a:t> Present examination system</a:t>
            </a:r>
          </a:p>
        </p:txBody>
      </p:sp>
      <p:sp>
        <p:nvSpPr>
          <p:cNvPr id="6147" name="Content Placeholder 2"/>
          <p:cNvSpPr>
            <a:spLocks noGrp="1"/>
          </p:cNvSpPr>
          <p:nvPr>
            <p:ph idx="1"/>
          </p:nvPr>
        </p:nvSpPr>
        <p:spPr>
          <a:xfrm>
            <a:off x="457200" y="1219200"/>
            <a:ext cx="8229600" cy="5364163"/>
          </a:xfrm>
        </p:spPr>
        <p:txBody>
          <a:bodyPr>
            <a:normAutofit fontScale="92500" lnSpcReduction="20000"/>
          </a:bodyPr>
          <a:lstStyle/>
          <a:p>
            <a:pPr algn="just"/>
            <a:r>
              <a:rPr lang="en-US" sz="2800" dirty="0"/>
              <a:t> Memorization occupies a dominant place. </a:t>
            </a:r>
          </a:p>
          <a:p>
            <a:pPr algn="just"/>
            <a:r>
              <a:rPr lang="en-US" sz="2800" dirty="0"/>
              <a:t> Recall of factual knowledge, though essential to any examination, is only one of several major abilities to be demonstrated by the graduates</a:t>
            </a:r>
          </a:p>
          <a:p>
            <a:pPr algn="just"/>
            <a:r>
              <a:rPr lang="en-US" sz="2800" dirty="0"/>
              <a:t> To test higher level skills viz. ability to apply knowledge, solve complex problems, analyze, synthesize and design. </a:t>
            </a:r>
          </a:p>
          <a:p>
            <a:pPr algn="just"/>
            <a:r>
              <a:rPr lang="en-US" sz="2800" dirty="0"/>
              <a:t>Further, professional skills like the ability to communicate, work in teams, lifelong learning have become important elements for employability of the graduates .  </a:t>
            </a:r>
          </a:p>
          <a:p>
            <a:pPr algn="just"/>
            <a:r>
              <a:rPr lang="en-US" sz="2800" dirty="0"/>
              <a:t>To give appropriate weightage to the assessment of these higher-level skills and professional competencies</a:t>
            </a:r>
            <a:r>
              <a:rPr lang="en-US" sz="2400" dirty="0"/>
              <a:t>.</a:t>
            </a:r>
            <a:endParaRPr lang="en-IN" sz="2400" dirty="0"/>
          </a:p>
          <a:p>
            <a:endParaRPr lang="en-US" sz="2800" dirty="0"/>
          </a:p>
        </p:txBody>
      </p:sp>
      <p:sp>
        <p:nvSpPr>
          <p:cNvPr id="6148" name="Date Placeholder 3"/>
          <p:cNvSpPr>
            <a:spLocks noGrp="1"/>
          </p:cNvSpPr>
          <p:nvPr>
            <p:ph type="dt" sz="half" idx="10"/>
          </p:nvPr>
        </p:nvSpPr>
        <p:spPr>
          <a:noFill/>
        </p:spPr>
        <p:txBody>
          <a:bodyPr/>
          <a:lstStyle/>
          <a:p>
            <a:fld id="{3B2311E6-5A92-40E5-8AA2-6D40CF109210}" type="datetime5">
              <a:rPr lang="en-US" smtClean="0"/>
              <a:pPr/>
              <a:t>29-Dec-23</a:t>
            </a:fld>
            <a:endParaRPr lang="en-US"/>
          </a:p>
        </p:txBody>
      </p:sp>
    </p:spTree>
    <p:extLst>
      <p:ext uri="{BB962C8B-B14F-4D97-AF65-F5344CB8AC3E}">
        <p14:creationId xmlns:p14="http://schemas.microsoft.com/office/powerpoint/2010/main" xmlns="" val="89387554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CO-PO mapping</a:t>
            </a:r>
          </a:p>
        </p:txBody>
      </p:sp>
      <p:graphicFrame>
        <p:nvGraphicFramePr>
          <p:cNvPr id="4" name="Table 3"/>
          <p:cNvGraphicFramePr>
            <a:graphicFrameLocks noGrp="1"/>
          </p:cNvGraphicFramePr>
          <p:nvPr/>
        </p:nvGraphicFramePr>
        <p:xfrm>
          <a:off x="533399" y="1219200"/>
          <a:ext cx="8153400" cy="4495800"/>
        </p:xfrm>
        <a:graphic>
          <a:graphicData uri="http://schemas.openxmlformats.org/drawingml/2006/table">
            <a:tbl>
              <a:tblPr/>
              <a:tblGrid>
                <a:gridCol w="520186">
                  <a:extLst>
                    <a:ext uri="{9D8B030D-6E8A-4147-A177-3AD203B41FA5}">
                      <a16:colId xmlns:a16="http://schemas.microsoft.com/office/drawing/2014/main" xmlns="" val="20000"/>
                    </a:ext>
                  </a:extLst>
                </a:gridCol>
                <a:gridCol w="512033">
                  <a:extLst>
                    <a:ext uri="{9D8B030D-6E8A-4147-A177-3AD203B41FA5}">
                      <a16:colId xmlns:a16="http://schemas.microsoft.com/office/drawing/2014/main" xmlns="" val="20001"/>
                    </a:ext>
                  </a:extLst>
                </a:gridCol>
                <a:gridCol w="512033">
                  <a:extLst>
                    <a:ext uri="{9D8B030D-6E8A-4147-A177-3AD203B41FA5}">
                      <a16:colId xmlns:a16="http://schemas.microsoft.com/office/drawing/2014/main" xmlns="" val="20002"/>
                    </a:ext>
                  </a:extLst>
                </a:gridCol>
                <a:gridCol w="510403">
                  <a:extLst>
                    <a:ext uri="{9D8B030D-6E8A-4147-A177-3AD203B41FA5}">
                      <a16:colId xmlns:a16="http://schemas.microsoft.com/office/drawing/2014/main" xmlns="" val="20003"/>
                    </a:ext>
                  </a:extLst>
                </a:gridCol>
                <a:gridCol w="510403">
                  <a:extLst>
                    <a:ext uri="{9D8B030D-6E8A-4147-A177-3AD203B41FA5}">
                      <a16:colId xmlns:a16="http://schemas.microsoft.com/office/drawing/2014/main" xmlns="" val="20004"/>
                    </a:ext>
                  </a:extLst>
                </a:gridCol>
                <a:gridCol w="510403">
                  <a:extLst>
                    <a:ext uri="{9D8B030D-6E8A-4147-A177-3AD203B41FA5}">
                      <a16:colId xmlns:a16="http://schemas.microsoft.com/office/drawing/2014/main" xmlns="" val="20005"/>
                    </a:ext>
                  </a:extLst>
                </a:gridCol>
                <a:gridCol w="510403">
                  <a:extLst>
                    <a:ext uri="{9D8B030D-6E8A-4147-A177-3AD203B41FA5}">
                      <a16:colId xmlns:a16="http://schemas.microsoft.com/office/drawing/2014/main" xmlns="" val="20006"/>
                    </a:ext>
                  </a:extLst>
                </a:gridCol>
                <a:gridCol w="510403">
                  <a:extLst>
                    <a:ext uri="{9D8B030D-6E8A-4147-A177-3AD203B41FA5}">
                      <a16:colId xmlns:a16="http://schemas.microsoft.com/office/drawing/2014/main" xmlns="" val="20007"/>
                    </a:ext>
                  </a:extLst>
                </a:gridCol>
                <a:gridCol w="510403">
                  <a:extLst>
                    <a:ext uri="{9D8B030D-6E8A-4147-A177-3AD203B41FA5}">
                      <a16:colId xmlns:a16="http://schemas.microsoft.com/office/drawing/2014/main" xmlns="" val="20008"/>
                    </a:ext>
                  </a:extLst>
                </a:gridCol>
                <a:gridCol w="510403">
                  <a:extLst>
                    <a:ext uri="{9D8B030D-6E8A-4147-A177-3AD203B41FA5}">
                      <a16:colId xmlns:a16="http://schemas.microsoft.com/office/drawing/2014/main" xmlns="" val="20009"/>
                    </a:ext>
                  </a:extLst>
                </a:gridCol>
                <a:gridCol w="600091">
                  <a:extLst>
                    <a:ext uri="{9D8B030D-6E8A-4147-A177-3AD203B41FA5}">
                      <a16:colId xmlns:a16="http://schemas.microsoft.com/office/drawing/2014/main" xmlns="" val="20010"/>
                    </a:ext>
                  </a:extLst>
                </a:gridCol>
                <a:gridCol w="600091">
                  <a:extLst>
                    <a:ext uri="{9D8B030D-6E8A-4147-A177-3AD203B41FA5}">
                      <a16:colId xmlns:a16="http://schemas.microsoft.com/office/drawing/2014/main" xmlns="" val="20011"/>
                    </a:ext>
                  </a:extLst>
                </a:gridCol>
                <a:gridCol w="600091">
                  <a:extLst>
                    <a:ext uri="{9D8B030D-6E8A-4147-A177-3AD203B41FA5}">
                      <a16:colId xmlns:a16="http://schemas.microsoft.com/office/drawing/2014/main" xmlns="" val="20012"/>
                    </a:ext>
                  </a:extLst>
                </a:gridCol>
                <a:gridCol w="618027">
                  <a:extLst>
                    <a:ext uri="{9D8B030D-6E8A-4147-A177-3AD203B41FA5}">
                      <a16:colId xmlns:a16="http://schemas.microsoft.com/office/drawing/2014/main" xmlns="" val="20013"/>
                    </a:ext>
                  </a:extLst>
                </a:gridCol>
                <a:gridCol w="618027">
                  <a:extLst>
                    <a:ext uri="{9D8B030D-6E8A-4147-A177-3AD203B41FA5}">
                      <a16:colId xmlns:a16="http://schemas.microsoft.com/office/drawing/2014/main" xmlns="" val="20014"/>
                    </a:ext>
                  </a:extLst>
                </a:gridCol>
              </a:tblGrid>
              <a:tr h="561975">
                <a:tc>
                  <a:txBody>
                    <a:bodyPr/>
                    <a:lstStyle/>
                    <a:p>
                      <a:pPr marL="0" marR="0" algn="just">
                        <a:lnSpc>
                          <a:spcPct val="115000"/>
                        </a:lnSpc>
                        <a:spcBef>
                          <a:spcPts val="0"/>
                        </a:spcBef>
                        <a:spcAft>
                          <a:spcPts val="0"/>
                        </a:spcAft>
                      </a:pPr>
                      <a:r>
                        <a:rPr lang="en-US" sz="1100" spc="-5" dirty="0">
                          <a:latin typeface="Arial"/>
                          <a:ea typeface="Arial"/>
                          <a:cs typeface="Times New Roman"/>
                        </a:rPr>
                        <a:t>COs</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spc="-5" dirty="0">
                          <a:latin typeface="Arial"/>
                          <a:ea typeface="Arial"/>
                          <a:cs typeface="Times New Roman"/>
                        </a:rPr>
                        <a:t>PO1</a:t>
                      </a:r>
                      <a:endParaRPr lang="en-U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spc="-5">
                          <a:latin typeface="Arial"/>
                          <a:ea typeface="Arial"/>
                          <a:cs typeface="Times New Roman"/>
                        </a:rPr>
                        <a:t>PO2</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spc="-5">
                          <a:latin typeface="Arial"/>
                          <a:ea typeface="Arial"/>
                          <a:cs typeface="Times New Roman"/>
                        </a:rPr>
                        <a:t>PO3</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spc="-5">
                          <a:latin typeface="Arial"/>
                          <a:ea typeface="Arial"/>
                          <a:cs typeface="Times New Roman"/>
                        </a:rPr>
                        <a:t>PO4</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spc="-5">
                          <a:latin typeface="Arial"/>
                          <a:ea typeface="Arial"/>
                          <a:cs typeface="Times New Roman"/>
                        </a:rPr>
                        <a:t>PO5</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spc="-5">
                          <a:latin typeface="Arial"/>
                          <a:ea typeface="Arial"/>
                          <a:cs typeface="Times New Roman"/>
                        </a:rPr>
                        <a:t>PO6</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spc="-5">
                          <a:latin typeface="Arial"/>
                          <a:ea typeface="Arial"/>
                          <a:cs typeface="Times New Roman"/>
                        </a:rPr>
                        <a:t>PO7</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spc="-5">
                          <a:latin typeface="Arial"/>
                          <a:ea typeface="Arial"/>
                          <a:cs typeface="Times New Roman"/>
                        </a:rPr>
                        <a:t>PO8</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spc="-5">
                          <a:latin typeface="Arial"/>
                          <a:ea typeface="Arial"/>
                          <a:cs typeface="Times New Roman"/>
                        </a:rPr>
                        <a:t>PO9</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spc="-5">
                          <a:latin typeface="Arial"/>
                          <a:ea typeface="Arial"/>
                          <a:cs typeface="Times New Roman"/>
                        </a:rPr>
                        <a:t>PO10</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spc="-5">
                          <a:latin typeface="Arial"/>
                          <a:ea typeface="Arial"/>
                          <a:cs typeface="Times New Roman"/>
                        </a:rPr>
                        <a:t>PO11</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spc="-5">
                          <a:latin typeface="Arial"/>
                          <a:ea typeface="Arial"/>
                          <a:cs typeface="Times New Roman"/>
                        </a:rPr>
                        <a:t>PO12</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spc="-5">
                          <a:latin typeface="Arial"/>
                          <a:ea typeface="Arial"/>
                          <a:cs typeface="Times New Roman"/>
                        </a:rPr>
                        <a:t>PSO1</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spc="-5">
                          <a:latin typeface="Arial"/>
                          <a:ea typeface="Arial"/>
                          <a:cs typeface="Times New Roman"/>
                        </a:rPr>
                        <a:t>PSO2</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61975">
                <a:tc>
                  <a:txBody>
                    <a:bodyPr/>
                    <a:lstStyle/>
                    <a:p>
                      <a:pPr marL="0" marR="0" algn="just">
                        <a:lnSpc>
                          <a:spcPct val="115000"/>
                        </a:lnSpc>
                        <a:spcBef>
                          <a:spcPts val="0"/>
                        </a:spcBef>
                        <a:spcAft>
                          <a:spcPts val="0"/>
                        </a:spcAft>
                      </a:pPr>
                      <a:r>
                        <a:rPr lang="en-US" sz="1100" spc="-5">
                          <a:latin typeface="Arial"/>
                          <a:ea typeface="Arial"/>
                          <a:cs typeface="Times New Roman"/>
                        </a:rPr>
                        <a:t>CO1</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L</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L</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Arial"/>
                          <a:ea typeface="Times New Roman"/>
                          <a:cs typeface="Times New Roman"/>
                        </a:rPr>
                        <a:t>M</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61975">
                <a:tc>
                  <a:txBody>
                    <a:bodyPr/>
                    <a:lstStyle/>
                    <a:p>
                      <a:pPr marL="0" marR="0" algn="just">
                        <a:lnSpc>
                          <a:spcPct val="115000"/>
                        </a:lnSpc>
                        <a:spcBef>
                          <a:spcPts val="0"/>
                        </a:spcBef>
                        <a:spcAft>
                          <a:spcPts val="0"/>
                        </a:spcAft>
                      </a:pPr>
                      <a:r>
                        <a:rPr lang="en-US" sz="1100" spc="-5">
                          <a:latin typeface="Arial"/>
                          <a:ea typeface="Arial"/>
                          <a:cs typeface="Times New Roman"/>
                        </a:rPr>
                        <a:t>CO2</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Arial"/>
                          <a:ea typeface="Times New Roman"/>
                          <a:cs typeface="Times New Roman"/>
                        </a:rPr>
                        <a:t>M</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61975">
                <a:tc>
                  <a:txBody>
                    <a:bodyPr/>
                    <a:lstStyle/>
                    <a:p>
                      <a:pPr marL="0" marR="0" algn="just">
                        <a:lnSpc>
                          <a:spcPct val="115000"/>
                        </a:lnSpc>
                        <a:spcBef>
                          <a:spcPts val="0"/>
                        </a:spcBef>
                        <a:spcAft>
                          <a:spcPts val="0"/>
                        </a:spcAft>
                      </a:pPr>
                      <a:r>
                        <a:rPr lang="en-US" sz="1100" spc="-5">
                          <a:latin typeface="Arial"/>
                          <a:ea typeface="Arial"/>
                          <a:cs typeface="Times New Roman"/>
                        </a:rPr>
                        <a:t>CO3</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Arial"/>
                          <a:ea typeface="Times New Roman"/>
                          <a:cs typeface="Times New Roman"/>
                        </a:rPr>
                        <a:t>M</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61975">
                <a:tc>
                  <a:txBody>
                    <a:bodyPr/>
                    <a:lstStyle/>
                    <a:p>
                      <a:pPr marL="0" marR="0" algn="just">
                        <a:lnSpc>
                          <a:spcPct val="115000"/>
                        </a:lnSpc>
                        <a:spcBef>
                          <a:spcPts val="0"/>
                        </a:spcBef>
                        <a:spcAft>
                          <a:spcPts val="0"/>
                        </a:spcAft>
                      </a:pPr>
                      <a:r>
                        <a:rPr lang="en-US" sz="1100" spc="-5">
                          <a:latin typeface="Arial"/>
                          <a:ea typeface="Arial"/>
                          <a:cs typeface="Times New Roman"/>
                        </a:rPr>
                        <a:t>CO4</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Arial"/>
                          <a:ea typeface="Times New Roman"/>
                          <a:cs typeface="Times New Roman"/>
                        </a:rPr>
                        <a:t>M</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61975">
                <a:tc>
                  <a:txBody>
                    <a:bodyPr/>
                    <a:lstStyle/>
                    <a:p>
                      <a:pPr marL="0" marR="0" algn="just">
                        <a:lnSpc>
                          <a:spcPct val="115000"/>
                        </a:lnSpc>
                        <a:spcBef>
                          <a:spcPts val="0"/>
                        </a:spcBef>
                        <a:spcAft>
                          <a:spcPts val="0"/>
                        </a:spcAft>
                      </a:pPr>
                      <a:r>
                        <a:rPr lang="en-US" sz="1100" spc="-5">
                          <a:latin typeface="Arial"/>
                          <a:ea typeface="Arial"/>
                          <a:cs typeface="Times New Roman"/>
                        </a:rPr>
                        <a:t>CO5</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Arial"/>
                          <a:ea typeface="Times New Roman"/>
                          <a:cs typeface="Times New Roman"/>
                        </a:rPr>
                        <a:t>M</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61975">
                <a:tc>
                  <a:txBody>
                    <a:bodyPr/>
                    <a:lstStyle/>
                    <a:p>
                      <a:pPr marL="0" marR="0" algn="just">
                        <a:lnSpc>
                          <a:spcPct val="115000"/>
                        </a:lnSpc>
                        <a:spcBef>
                          <a:spcPts val="0"/>
                        </a:spcBef>
                        <a:spcAft>
                          <a:spcPts val="0"/>
                        </a:spcAft>
                      </a:pPr>
                      <a:r>
                        <a:rPr lang="en-US" sz="1100" spc="-5">
                          <a:latin typeface="Arial"/>
                          <a:ea typeface="Arial"/>
                          <a:cs typeface="Times New Roman"/>
                        </a:rPr>
                        <a:t>CO6</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Arial"/>
                          <a:ea typeface="Times New Roman"/>
                          <a:cs typeface="Times New Roman"/>
                        </a:rPr>
                        <a:t>M</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61975">
                <a:tc>
                  <a:txBody>
                    <a:bodyPr/>
                    <a:lstStyle/>
                    <a:p>
                      <a:pPr marL="0" marR="0" algn="just">
                        <a:lnSpc>
                          <a:spcPct val="115000"/>
                        </a:lnSpc>
                        <a:spcBef>
                          <a:spcPts val="0"/>
                        </a:spcBef>
                        <a:spcAft>
                          <a:spcPts val="0"/>
                        </a:spcAft>
                      </a:pPr>
                      <a:r>
                        <a:rPr lang="en-US" sz="1100" spc="-5">
                          <a:latin typeface="Arial"/>
                          <a:ea typeface="Arial"/>
                          <a:cs typeface="Times New Roman"/>
                        </a:rPr>
                        <a:t>CO7</a:t>
                      </a:r>
                      <a:endParaRPr lang="en-U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S</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latin typeface="Arial"/>
                          <a:ea typeface="Times New Roman"/>
                          <a:cs typeface="Times New Roman"/>
                        </a:rPr>
                        <a:t>M</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a:latin typeface="Arial"/>
                          <a:ea typeface="Calibri"/>
                          <a:cs typeface="Times New Roman"/>
                        </a:rPr>
                        <a:t>M</a:t>
                      </a:r>
                      <a:endParaRPr lang="en-US" sz="1100" b="1">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endParaRPr lang="en-US" sz="1100" b="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200"/>
                        </a:spcBef>
                        <a:spcAft>
                          <a:spcPts val="0"/>
                        </a:spcAft>
                      </a:pPr>
                      <a:r>
                        <a:rPr lang="en-US" sz="1100" b="0" dirty="0">
                          <a:latin typeface="Arial"/>
                          <a:ea typeface="Calibri"/>
                          <a:cs typeface="Times New Roman"/>
                        </a:rPr>
                        <a:t>S</a:t>
                      </a:r>
                      <a:endParaRPr lang="en-US" sz="1100" b="1"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939800"/>
          </a:xfrm>
        </p:spPr>
        <p:txBody>
          <a:bodyPr>
            <a:normAutofit/>
          </a:bodyPr>
          <a:lstStyle/>
          <a:p>
            <a:r>
              <a:rPr lang="en-US" dirty="0"/>
              <a:t>Mapping POs with Assessment</a:t>
            </a:r>
          </a:p>
        </p:txBody>
      </p:sp>
      <p:sp>
        <p:nvSpPr>
          <p:cNvPr id="6147" name="Content Placeholder 2"/>
          <p:cNvSpPr>
            <a:spLocks noGrp="1"/>
          </p:cNvSpPr>
          <p:nvPr>
            <p:ph idx="1"/>
          </p:nvPr>
        </p:nvSpPr>
        <p:spPr>
          <a:xfrm>
            <a:off x="457200" y="1214438"/>
            <a:ext cx="8229600" cy="5368925"/>
          </a:xfrm>
        </p:spPr>
        <p:txBody>
          <a:bodyPr>
            <a:normAutofit/>
          </a:bodyPr>
          <a:lstStyle/>
          <a:p>
            <a:r>
              <a:rPr lang="en-US" sz="2400" dirty="0"/>
              <a:t>POs represent fairly high-level generic goals that are not directly measurable. </a:t>
            </a:r>
          </a:p>
          <a:p>
            <a:endParaRPr lang="en-US" sz="2400" dirty="0"/>
          </a:p>
          <a:p>
            <a:r>
              <a:rPr lang="en-US" sz="2400" dirty="0"/>
              <a:t>Different abilities implied by POs that  requires multiple assessment measures</a:t>
            </a:r>
          </a:p>
          <a:p>
            <a:endParaRPr lang="en-US" sz="2400" dirty="0"/>
          </a:p>
          <a:p>
            <a:r>
              <a:rPr lang="en-US" sz="2400" dirty="0"/>
              <a:t>Real observability and measurability of the POs at course level is very difficult, therefore two-step process is proposed</a:t>
            </a:r>
          </a:p>
          <a:p>
            <a:r>
              <a:rPr lang="en-US" sz="2400" dirty="0">
                <a:solidFill>
                  <a:srgbClr val="00B0F0"/>
                </a:solidFill>
              </a:rPr>
              <a:t>POs-Competencies-Performance Indicator-Assessment</a:t>
            </a:r>
          </a:p>
          <a:p>
            <a:r>
              <a:rPr lang="en-US" sz="2400" dirty="0">
                <a:solidFill>
                  <a:srgbClr val="92D050"/>
                </a:solidFill>
              </a:rPr>
              <a:t>Engineering Graduate Attribute Development (EGAD) Project - Reference</a:t>
            </a:r>
          </a:p>
        </p:txBody>
      </p:sp>
      <p:sp>
        <p:nvSpPr>
          <p:cNvPr id="6148" name="Date Placeholder 3"/>
          <p:cNvSpPr>
            <a:spLocks noGrp="1"/>
          </p:cNvSpPr>
          <p:nvPr>
            <p:ph type="dt" sz="half" idx="10"/>
          </p:nvPr>
        </p:nvSpPr>
        <p:spPr>
          <a:noFill/>
        </p:spPr>
        <p:txBody>
          <a:bodyPr/>
          <a:lstStyle/>
          <a:p>
            <a:fld id="{3B2311E6-5A92-40E5-8AA2-6D40CF109210}" type="datetime5">
              <a:rPr lang="en-US" smtClean="0"/>
              <a:pPr/>
              <a:t>29-Dec-23</a:t>
            </a:fld>
            <a:endParaRPr lang="en-US"/>
          </a:p>
        </p:txBody>
      </p:sp>
    </p:spTree>
    <p:extLst>
      <p:ext uri="{BB962C8B-B14F-4D97-AF65-F5344CB8AC3E}">
        <p14:creationId xmlns:p14="http://schemas.microsoft.com/office/powerpoint/2010/main" xmlns="" val="61542262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939800"/>
          </a:xfrm>
        </p:spPr>
        <p:txBody>
          <a:bodyPr>
            <a:normAutofit/>
          </a:bodyPr>
          <a:lstStyle/>
          <a:p>
            <a:r>
              <a:rPr lang="en-US" dirty="0"/>
              <a:t>Two step mapping process</a:t>
            </a:r>
          </a:p>
        </p:txBody>
      </p:sp>
      <p:sp>
        <p:nvSpPr>
          <p:cNvPr id="6147" name="Content Placeholder 2"/>
          <p:cNvSpPr>
            <a:spLocks noGrp="1"/>
          </p:cNvSpPr>
          <p:nvPr>
            <p:ph idx="1"/>
          </p:nvPr>
        </p:nvSpPr>
        <p:spPr>
          <a:xfrm>
            <a:off x="457200" y="1447801"/>
            <a:ext cx="8229600" cy="5135562"/>
          </a:xfrm>
        </p:spPr>
        <p:txBody>
          <a:bodyPr>
            <a:normAutofit fontScale="92500" lnSpcReduction="10000"/>
          </a:bodyPr>
          <a:lstStyle/>
          <a:p>
            <a:r>
              <a:rPr lang="en-US" sz="2800" dirty="0"/>
              <a:t>POs reflect the skills, knowledge and abilities of graduates regardless of the field of study</a:t>
            </a:r>
          </a:p>
          <a:p>
            <a:r>
              <a:rPr lang="en-US" sz="2800" dirty="0"/>
              <a:t>In OBE, a “design down” process is employed which moves from POs to  COs </a:t>
            </a:r>
          </a:p>
          <a:p>
            <a:r>
              <a:rPr lang="en-US" sz="2800" dirty="0"/>
              <a:t>Courses are the building blocks of a program. </a:t>
            </a:r>
          </a:p>
          <a:p>
            <a:pPr algn="just"/>
            <a:r>
              <a:rPr lang="en-US" sz="2800" dirty="0"/>
              <a:t>Teaching strategies, learning activities, assessments and resources should all be designed and organized to help students achieve the learning outcomes at the course level. </a:t>
            </a:r>
          </a:p>
          <a:p>
            <a:pPr algn="just"/>
            <a:r>
              <a:rPr lang="en-US" sz="2800" dirty="0"/>
              <a:t>In the assessment activities, students demonstrate their level of achievement of the course learning outcomes. </a:t>
            </a:r>
            <a:endParaRPr lang="en-IN" sz="2800" dirty="0"/>
          </a:p>
          <a:p>
            <a:endParaRPr lang="en-US" sz="2800" dirty="0"/>
          </a:p>
        </p:txBody>
      </p:sp>
      <p:sp>
        <p:nvSpPr>
          <p:cNvPr id="6148" name="Date Placeholder 3"/>
          <p:cNvSpPr>
            <a:spLocks noGrp="1"/>
          </p:cNvSpPr>
          <p:nvPr>
            <p:ph type="dt" sz="half" idx="10"/>
          </p:nvPr>
        </p:nvSpPr>
        <p:spPr>
          <a:noFill/>
        </p:spPr>
        <p:txBody>
          <a:bodyPr/>
          <a:lstStyle/>
          <a:p>
            <a:fld id="{3B2311E6-5A92-40E5-8AA2-6D40CF109210}" type="datetime5">
              <a:rPr lang="en-US" smtClean="0"/>
              <a:pPr/>
              <a:t>29-Dec-23</a:t>
            </a:fld>
            <a:endParaRPr lang="en-US"/>
          </a:p>
        </p:txBody>
      </p:sp>
    </p:spTree>
    <p:extLst>
      <p:ext uri="{BB962C8B-B14F-4D97-AF65-F5344CB8AC3E}">
        <p14:creationId xmlns:p14="http://schemas.microsoft.com/office/powerpoint/2010/main" xmlns="" val="31049422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fld id="{E2CDA9E7-B88C-43EF-8022-9CC17A7B6B25}" type="datetime5">
              <a:rPr lang="en-US" smtClean="0"/>
              <a:pPr/>
              <a:t>29-Dec-23</a:t>
            </a:fld>
            <a:endParaRPr lang="en-US"/>
          </a:p>
        </p:txBody>
      </p:sp>
      <p:sp>
        <p:nvSpPr>
          <p:cNvPr id="12291" name="Rectangle 2"/>
          <p:cNvSpPr>
            <a:spLocks noGrp="1" noChangeArrowheads="1"/>
          </p:cNvSpPr>
          <p:nvPr>
            <p:ph type="title"/>
          </p:nvPr>
        </p:nvSpPr>
        <p:spPr>
          <a:xfrm>
            <a:off x="214313" y="222821"/>
            <a:ext cx="8715375" cy="973931"/>
          </a:xfrm>
        </p:spPr>
        <p:txBody>
          <a:bodyPr/>
          <a:lstStyle/>
          <a:p>
            <a:pPr algn="l" eaLnBrk="1" hangingPunct="1"/>
            <a:r>
              <a:rPr lang="en-US" sz="3600" dirty="0"/>
              <a:t>Traditional  Curriculum Design- Problems</a:t>
            </a:r>
            <a:br>
              <a:rPr lang="en-US" sz="3600" dirty="0"/>
            </a:br>
            <a:endParaRPr lang="en-US" sz="3600" dirty="0"/>
          </a:p>
        </p:txBody>
      </p:sp>
      <p:sp>
        <p:nvSpPr>
          <p:cNvPr id="12292" name="Rectangle 3"/>
          <p:cNvSpPr>
            <a:spLocks noGrp="1" noChangeArrowheads="1"/>
          </p:cNvSpPr>
          <p:nvPr>
            <p:ph type="body" idx="1"/>
          </p:nvPr>
        </p:nvSpPr>
        <p:spPr>
          <a:xfrm>
            <a:off x="179388" y="914400"/>
            <a:ext cx="8750300" cy="5372100"/>
          </a:xfrm>
        </p:spPr>
        <p:txBody>
          <a:bodyPr/>
          <a:lstStyle/>
          <a:p>
            <a:pPr marL="0" indent="0" eaLnBrk="1" hangingPunct="1"/>
            <a:r>
              <a:rPr lang="en-US" sz="2400" dirty="0"/>
              <a:t>   Depth is not clearly defined</a:t>
            </a:r>
          </a:p>
          <a:p>
            <a:pPr eaLnBrk="1" hangingPunct="1">
              <a:lnSpc>
                <a:spcPct val="150000"/>
              </a:lnSpc>
            </a:pPr>
            <a:r>
              <a:rPr lang="en-US" sz="2400" dirty="0"/>
              <a:t>Not a holistic approach</a:t>
            </a:r>
          </a:p>
          <a:p>
            <a:pPr eaLnBrk="1" hangingPunct="1">
              <a:lnSpc>
                <a:spcPct val="150000"/>
              </a:lnSpc>
            </a:pPr>
            <a:r>
              <a:rPr lang="en-US" sz="2400" dirty="0"/>
              <a:t>No Comprehensive assessment </a:t>
            </a:r>
          </a:p>
          <a:p>
            <a:pPr eaLnBrk="1" hangingPunct="1">
              <a:lnSpc>
                <a:spcPct val="150000"/>
              </a:lnSpc>
            </a:pPr>
            <a:r>
              <a:rPr lang="en-US" sz="2400" dirty="0"/>
              <a:t>Common Assessment pattern for all courses</a:t>
            </a:r>
          </a:p>
          <a:p>
            <a:pPr eaLnBrk="1" hangingPunct="1">
              <a:lnSpc>
                <a:spcPct val="150000"/>
              </a:lnSpc>
            </a:pPr>
            <a:r>
              <a:rPr lang="en-US" sz="2400" dirty="0"/>
              <a:t>Subjectivity in selection of delivery methods </a:t>
            </a:r>
          </a:p>
          <a:p>
            <a:pPr eaLnBrk="1" hangingPunct="1">
              <a:lnSpc>
                <a:spcPct val="150000"/>
              </a:lnSpc>
            </a:pPr>
            <a:r>
              <a:rPr lang="en-US" sz="2400" dirty="0"/>
              <a:t>No credits for Cocurricular and extra curricular activities </a:t>
            </a:r>
          </a:p>
          <a:p>
            <a:pPr eaLnBrk="1" hangingPunct="1">
              <a:lnSpc>
                <a:spcPct val="150000"/>
              </a:lnSpc>
            </a:pPr>
            <a:r>
              <a:rPr lang="en-US" sz="2400" dirty="0"/>
              <a:t>More weight  for Knowledge domain ( less :Affective and Psychomotor domains)</a:t>
            </a:r>
          </a:p>
          <a:p>
            <a:pPr eaLnBrk="1" hangingPunct="1">
              <a:lnSpc>
                <a:spcPct val="150000"/>
              </a:lnSpc>
            </a:pPr>
            <a:r>
              <a:rPr lang="en-US" sz="2400" dirty="0"/>
              <a:t>More Content </a:t>
            </a:r>
          </a:p>
          <a:p>
            <a:pPr eaLnBrk="1" hangingPunct="1">
              <a:lnSpc>
                <a:spcPct val="150000"/>
              </a:lnSpc>
            </a:pPr>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p:txBody>
      </p:sp>
    </p:spTree>
    <p:extLst>
      <p:ext uri="{BB962C8B-B14F-4D97-AF65-F5344CB8AC3E}">
        <p14:creationId xmlns:p14="http://schemas.microsoft.com/office/powerpoint/2010/main" xmlns="" val="596260164"/>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E75172-5F6E-47CC-A876-976FFC2B7036}"/>
              </a:ext>
            </a:extLst>
          </p:cNvPr>
          <p:cNvSpPr>
            <a:spLocks noGrp="1"/>
          </p:cNvSpPr>
          <p:nvPr>
            <p:ph type="title"/>
          </p:nvPr>
        </p:nvSpPr>
        <p:spPr/>
        <p:txBody>
          <a:bodyPr/>
          <a:lstStyle/>
          <a:p>
            <a:r>
              <a:rPr lang="en-US" sz="4000" dirty="0"/>
              <a:t>Competencies To be attained (CA)</a:t>
            </a:r>
            <a:endParaRPr lang="en-IN" sz="4000" dirty="0"/>
          </a:p>
        </p:txBody>
      </p:sp>
      <p:sp>
        <p:nvSpPr>
          <p:cNvPr id="3" name="Content Placeholder 2">
            <a:extLst>
              <a:ext uri="{FF2B5EF4-FFF2-40B4-BE49-F238E27FC236}">
                <a16:creationId xmlns:a16="http://schemas.microsoft.com/office/drawing/2014/main" xmlns="" id="{4C4ECA2E-E6AF-48DD-A534-41DB53BA867B}"/>
              </a:ext>
            </a:extLst>
          </p:cNvPr>
          <p:cNvSpPr>
            <a:spLocks noGrp="1"/>
          </p:cNvSpPr>
          <p:nvPr>
            <p:ph idx="1"/>
          </p:nvPr>
        </p:nvSpPr>
        <p:spPr>
          <a:xfrm>
            <a:off x="457200" y="1417638"/>
            <a:ext cx="8229600" cy="4708525"/>
          </a:xfrm>
        </p:spPr>
        <p:txBody>
          <a:bodyPr>
            <a:normAutofit fontScale="92500" lnSpcReduction="10000"/>
          </a:bodyPr>
          <a:lstStyle/>
          <a:p>
            <a:r>
              <a:rPr lang="en-US" dirty="0"/>
              <a:t>Identify Competencies to be attained</a:t>
            </a:r>
          </a:p>
          <a:p>
            <a:r>
              <a:rPr lang="en-US" dirty="0"/>
              <a:t>For each PO define competencies –different abilities implied by PO statement </a:t>
            </a:r>
          </a:p>
          <a:p>
            <a:r>
              <a:rPr lang="en-US" dirty="0"/>
              <a:t>Generally require different assessment methods</a:t>
            </a:r>
          </a:p>
          <a:p>
            <a:r>
              <a:rPr lang="en-US" dirty="0"/>
              <a:t>Helps us to create a shared understanding of the </a:t>
            </a:r>
            <a:r>
              <a:rPr lang="en-US" dirty="0">
                <a:solidFill>
                  <a:srgbClr val="92D050"/>
                </a:solidFill>
              </a:rPr>
              <a:t>competencies</a:t>
            </a:r>
            <a:r>
              <a:rPr lang="en-US" dirty="0"/>
              <a:t> we want students to achieve. </a:t>
            </a:r>
          </a:p>
          <a:p>
            <a:r>
              <a:rPr lang="en-US" dirty="0"/>
              <a:t>Serve as an intermediate step to the creation of </a:t>
            </a:r>
            <a:r>
              <a:rPr lang="en-US" dirty="0">
                <a:solidFill>
                  <a:srgbClr val="92D050"/>
                </a:solidFill>
              </a:rPr>
              <a:t>measurable indicators</a:t>
            </a:r>
            <a:r>
              <a:rPr lang="en-US" dirty="0"/>
              <a:t>.</a:t>
            </a:r>
            <a:endParaRPr lang="en-IN" dirty="0"/>
          </a:p>
        </p:txBody>
      </p:sp>
    </p:spTree>
    <p:extLst>
      <p:ext uri="{BB962C8B-B14F-4D97-AF65-F5344CB8AC3E}">
        <p14:creationId xmlns:p14="http://schemas.microsoft.com/office/powerpoint/2010/main" xmlns="" val="814374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38100" y="609600"/>
            <a:ext cx="9067800" cy="55626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142874" y="228600"/>
            <a:ext cx="8912595" cy="624840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9189CE-1095-473B-BF0F-4223B25550E6}"/>
              </a:ext>
            </a:extLst>
          </p:cNvPr>
          <p:cNvSpPr>
            <a:spLocks noGrp="1"/>
          </p:cNvSpPr>
          <p:nvPr>
            <p:ph type="title"/>
          </p:nvPr>
        </p:nvSpPr>
        <p:spPr/>
        <p:txBody>
          <a:bodyPr/>
          <a:lstStyle/>
          <a:p>
            <a:r>
              <a:rPr lang="en-US" dirty="0"/>
              <a:t>Performance Indicator (PIs)</a:t>
            </a:r>
            <a:endParaRPr lang="en-IN" dirty="0"/>
          </a:p>
        </p:txBody>
      </p:sp>
      <p:sp>
        <p:nvSpPr>
          <p:cNvPr id="3" name="Content Placeholder 2">
            <a:extLst>
              <a:ext uri="{FF2B5EF4-FFF2-40B4-BE49-F238E27FC236}">
                <a16:creationId xmlns:a16="http://schemas.microsoft.com/office/drawing/2014/main" xmlns="" id="{442A156E-3A9A-4BD1-A686-1F709B7CFFCD}"/>
              </a:ext>
            </a:extLst>
          </p:cNvPr>
          <p:cNvSpPr>
            <a:spLocks noGrp="1"/>
          </p:cNvSpPr>
          <p:nvPr>
            <p:ph idx="1"/>
          </p:nvPr>
        </p:nvSpPr>
        <p:spPr/>
        <p:txBody>
          <a:bodyPr>
            <a:normAutofit fontScale="70000" lnSpcReduction="20000"/>
          </a:bodyPr>
          <a:lstStyle/>
          <a:p>
            <a:r>
              <a:rPr lang="en-US" dirty="0"/>
              <a:t>For each of the competencies identified, define performance Indicators (PIs) that are explicit statements of expectations of the student learning. </a:t>
            </a:r>
          </a:p>
          <a:p>
            <a:pPr marL="0" indent="0">
              <a:buNone/>
            </a:pPr>
            <a:endParaRPr lang="en-US" dirty="0"/>
          </a:p>
          <a:p>
            <a:r>
              <a:rPr lang="en-US" dirty="0"/>
              <a:t>They can act as measuring tools in assessment to understand the extent of attainment of outcomes. </a:t>
            </a:r>
          </a:p>
          <a:p>
            <a:pPr marL="0" indent="0">
              <a:buNone/>
            </a:pPr>
            <a:endParaRPr lang="en-US" dirty="0"/>
          </a:p>
          <a:p>
            <a:r>
              <a:rPr lang="en-US" dirty="0"/>
              <a:t>They can also be designed to determine the appropriate achievement </a:t>
            </a:r>
            <a:r>
              <a:rPr lang="en-US" dirty="0">
                <a:solidFill>
                  <a:srgbClr val="92D050"/>
                </a:solidFill>
              </a:rPr>
              <a:t>level or competency </a:t>
            </a:r>
            <a:r>
              <a:rPr lang="en-US" dirty="0"/>
              <a:t>of each indicator so that instructors can target and students can </a:t>
            </a:r>
            <a:r>
              <a:rPr lang="en-US" dirty="0">
                <a:solidFill>
                  <a:srgbClr val="92D050"/>
                </a:solidFill>
              </a:rPr>
              <a:t>achieve the acceptable level of proficiency</a:t>
            </a:r>
            <a:endParaRPr lang="en-IN" dirty="0">
              <a:solidFill>
                <a:srgbClr val="92D050"/>
              </a:solidFill>
            </a:endParaRPr>
          </a:p>
        </p:txBody>
      </p:sp>
    </p:spTree>
    <p:extLst>
      <p:ext uri="{BB962C8B-B14F-4D97-AF65-F5344CB8AC3E}">
        <p14:creationId xmlns:p14="http://schemas.microsoft.com/office/powerpoint/2010/main" xmlns="" val="41498306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C3E07A-DFC2-4B60-9B88-C0AEF41795C2}"/>
              </a:ext>
            </a:extLst>
          </p:cNvPr>
          <p:cNvSpPr>
            <a:spLocks noGrp="1"/>
          </p:cNvSpPr>
          <p:nvPr>
            <p:ph type="title"/>
          </p:nvPr>
        </p:nvSpPr>
        <p:spPr>
          <a:xfrm>
            <a:off x="457200" y="274638"/>
            <a:ext cx="8229600" cy="582594"/>
          </a:xfrm>
        </p:spPr>
        <p:txBody>
          <a:bodyPr/>
          <a:lstStyle/>
          <a:p>
            <a:r>
              <a:rPr lang="en-US" dirty="0"/>
              <a:t>PO–CA-PI- </a:t>
            </a:r>
            <a:r>
              <a:rPr lang="en-US" dirty="0" err="1"/>
              <a:t>Assesment</a:t>
            </a:r>
            <a:endParaRPr lang="en-IN" dirty="0"/>
          </a:p>
        </p:txBody>
      </p:sp>
      <p:sp>
        <p:nvSpPr>
          <p:cNvPr id="3" name="Content Placeholder 2">
            <a:extLst>
              <a:ext uri="{FF2B5EF4-FFF2-40B4-BE49-F238E27FC236}">
                <a16:creationId xmlns:a16="http://schemas.microsoft.com/office/drawing/2014/main" xmlns="" id="{D6E823F9-7801-4908-ABC4-E4E9D5582F6D}"/>
              </a:ext>
            </a:extLst>
          </p:cNvPr>
          <p:cNvSpPr>
            <a:spLocks noGrp="1"/>
          </p:cNvSpPr>
          <p:nvPr>
            <p:ph idx="1"/>
          </p:nvPr>
        </p:nvSpPr>
        <p:spPr>
          <a:xfrm>
            <a:off x="457200" y="857232"/>
            <a:ext cx="8472518" cy="5619768"/>
          </a:xfrm>
        </p:spPr>
        <p:txBody>
          <a:bodyPr>
            <a:noAutofit/>
          </a:bodyPr>
          <a:lstStyle/>
          <a:p>
            <a:r>
              <a:rPr lang="en-US" sz="2200" dirty="0"/>
              <a:t>POs looks like, it can be achieved only in the Capstone project. </a:t>
            </a:r>
          </a:p>
          <a:p>
            <a:pPr>
              <a:buNone/>
            </a:pPr>
            <a:endParaRPr lang="en-US" sz="2200" dirty="0"/>
          </a:p>
          <a:p>
            <a:r>
              <a:rPr lang="en-US" sz="2200" dirty="0"/>
              <a:t>After considering the competencies and performance indicators, we start seeing the opportunities of addressing them (and hence PO) in various courses of the program. </a:t>
            </a:r>
          </a:p>
          <a:p>
            <a:pPr marL="0" indent="0">
              <a:buNone/>
            </a:pPr>
            <a:endParaRPr lang="en-US" sz="2200" dirty="0"/>
          </a:p>
          <a:p>
            <a:r>
              <a:rPr lang="en-US" sz="2200" dirty="0"/>
              <a:t>Once the above process is completed for the program, the assessment of COs for all the courses is designed by connecting assessment questions (used in various assessment tools) to the PIs.</a:t>
            </a:r>
          </a:p>
          <a:p>
            <a:endParaRPr lang="en-US" sz="2200" dirty="0"/>
          </a:p>
          <a:p>
            <a:r>
              <a:rPr lang="en-US" sz="2200" dirty="0"/>
              <a:t> By following this process, where examination questions map with PIs, we get clarity and better resolution for the assessment of COs and </a:t>
            </a:r>
            <a:r>
              <a:rPr lang="en-US" sz="2200" dirty="0" err="1"/>
              <a:t>POs.</a:t>
            </a:r>
            <a:r>
              <a:rPr lang="en-US" sz="2200" dirty="0"/>
              <a:t> The pictorial representation of the process is given in Fig. 1</a:t>
            </a:r>
            <a:endParaRPr lang="en-IN" sz="2200" dirty="0"/>
          </a:p>
        </p:txBody>
      </p:sp>
    </p:spTree>
    <p:extLst>
      <p:ext uri="{BB962C8B-B14F-4D97-AF65-F5344CB8AC3E}">
        <p14:creationId xmlns:p14="http://schemas.microsoft.com/office/powerpoint/2010/main" xmlns="" val="27271125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92162"/>
          </a:xfrm>
        </p:spPr>
        <p:txBody>
          <a:bodyPr>
            <a:normAutofit/>
          </a:bodyPr>
          <a:lstStyle/>
          <a:p>
            <a:r>
              <a:rPr lang="en-US" dirty="0"/>
              <a:t>POs and Assessment</a:t>
            </a:r>
          </a:p>
        </p:txBody>
      </p:sp>
      <p:pic>
        <p:nvPicPr>
          <p:cNvPr id="1026" name="Picture 2"/>
          <p:cNvPicPr>
            <a:picLocks noChangeAspect="1" noChangeArrowheads="1"/>
          </p:cNvPicPr>
          <p:nvPr/>
        </p:nvPicPr>
        <p:blipFill>
          <a:blip r:embed="rId2"/>
          <a:srcRect/>
          <a:stretch>
            <a:fillRect/>
          </a:stretch>
        </p:blipFill>
        <p:spPr bwMode="auto">
          <a:xfrm>
            <a:off x="762001" y="1752600"/>
            <a:ext cx="6608320" cy="3524250"/>
          </a:xfrm>
          <a:prstGeom prst="rect">
            <a:avLst/>
          </a:prstGeom>
          <a:noFill/>
          <a:ln w="9525">
            <a:noFill/>
            <a:miter lim="800000"/>
            <a:headEnd/>
            <a:tailEnd/>
          </a:ln>
          <a:effectLst/>
        </p:spPr>
      </p:pic>
      <p:pic>
        <p:nvPicPr>
          <p:cNvPr id="4" name="Picture 2">
            <a:extLst>
              <a:ext uri="{FF2B5EF4-FFF2-40B4-BE49-F238E27FC236}">
                <a16:creationId xmlns:a16="http://schemas.microsoft.com/office/drawing/2014/main" xmlns="" id="{46349FBE-82BA-45EF-922E-D4F1B5C20C41}"/>
              </a:ext>
            </a:extLst>
          </p:cNvPr>
          <p:cNvPicPr>
            <a:picLocks noChangeAspect="1" noChangeArrowheads="1"/>
          </p:cNvPicPr>
          <p:nvPr/>
        </p:nvPicPr>
        <p:blipFill>
          <a:blip r:embed="rId2"/>
          <a:srcRect/>
          <a:stretch>
            <a:fillRect/>
          </a:stretch>
        </p:blipFill>
        <p:spPr bwMode="auto">
          <a:xfrm>
            <a:off x="228600" y="1371600"/>
            <a:ext cx="8710191" cy="48768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7E63BC-B90E-4D24-861F-E128DE0C40C8}"/>
              </a:ext>
            </a:extLst>
          </p:cNvPr>
          <p:cNvSpPr>
            <a:spLocks noGrp="1"/>
          </p:cNvSpPr>
          <p:nvPr>
            <p:ph type="title"/>
          </p:nvPr>
        </p:nvSpPr>
        <p:spPr>
          <a:xfrm>
            <a:off x="457200" y="274638"/>
            <a:ext cx="8229600" cy="868362"/>
          </a:xfrm>
        </p:spPr>
        <p:txBody>
          <a:bodyPr/>
          <a:lstStyle/>
          <a:p>
            <a:r>
              <a:rPr lang="en-US" dirty="0"/>
              <a:t>Assessment Planning -1</a:t>
            </a:r>
            <a:endParaRPr lang="en-IN" dirty="0"/>
          </a:p>
        </p:txBody>
      </p:sp>
      <p:sp>
        <p:nvSpPr>
          <p:cNvPr id="3" name="Content Placeholder 2">
            <a:extLst>
              <a:ext uri="{FF2B5EF4-FFF2-40B4-BE49-F238E27FC236}">
                <a16:creationId xmlns:a16="http://schemas.microsoft.com/office/drawing/2014/main" xmlns="" id="{4F7019FF-33CD-4139-B003-883755C9A365}"/>
              </a:ext>
            </a:extLst>
          </p:cNvPr>
          <p:cNvSpPr>
            <a:spLocks noGrp="1"/>
          </p:cNvSpPr>
          <p:nvPr>
            <p:ph idx="1"/>
          </p:nvPr>
        </p:nvSpPr>
        <p:spPr>
          <a:xfrm>
            <a:off x="457200" y="1219200"/>
            <a:ext cx="8229600" cy="4906963"/>
          </a:xfrm>
        </p:spPr>
        <p:txBody>
          <a:bodyPr>
            <a:normAutofit fontScale="85000" lnSpcReduction="10000"/>
          </a:bodyPr>
          <a:lstStyle/>
          <a:p>
            <a:r>
              <a:rPr lang="en-US" dirty="0"/>
              <a:t>Normally the first three learning levels; </a:t>
            </a:r>
            <a:r>
              <a:rPr lang="en-US" dirty="0">
                <a:solidFill>
                  <a:srgbClr val="00B0F0"/>
                </a:solidFill>
              </a:rPr>
              <a:t>remembering, understanding and applying </a:t>
            </a:r>
            <a:r>
              <a:rPr lang="en-US" dirty="0"/>
              <a:t>and to some extent fourth level </a:t>
            </a:r>
            <a:r>
              <a:rPr lang="en-US" dirty="0">
                <a:solidFill>
                  <a:srgbClr val="00B0F0"/>
                </a:solidFill>
              </a:rPr>
              <a:t>analyzing</a:t>
            </a:r>
            <a:r>
              <a:rPr lang="en-US" dirty="0"/>
              <a:t> are assessed in the  Continuous Internal Evaluation (CIE)  and Semester End Examinations (SEE), where students are given a limited amount of time. </a:t>
            </a:r>
          </a:p>
          <a:p>
            <a:pPr>
              <a:buNone/>
            </a:pPr>
            <a:endParaRPr lang="en-US" dirty="0"/>
          </a:p>
          <a:p>
            <a:r>
              <a:rPr lang="en-US" dirty="0"/>
              <a:t>Abilities of </a:t>
            </a:r>
            <a:r>
              <a:rPr lang="en-US" dirty="0">
                <a:solidFill>
                  <a:srgbClr val="00B0F0"/>
                </a:solidFill>
              </a:rPr>
              <a:t>analysis, evaluation and creation </a:t>
            </a:r>
            <a:r>
              <a:rPr lang="en-US" dirty="0"/>
              <a:t>can be assessed in extended course works or in a variety of student works like </a:t>
            </a:r>
            <a:r>
              <a:rPr lang="en-US" dirty="0">
                <a:solidFill>
                  <a:srgbClr val="92D050"/>
                </a:solidFill>
              </a:rPr>
              <a:t>course projects, mini/ minor projects, internship experience and final year projects</a:t>
            </a:r>
            <a:endParaRPr lang="en-IN" dirty="0">
              <a:solidFill>
                <a:srgbClr val="92D050"/>
              </a:solidFill>
            </a:endParaRPr>
          </a:p>
        </p:txBody>
      </p:sp>
    </p:spTree>
    <p:extLst>
      <p:ext uri="{BB962C8B-B14F-4D97-AF65-F5344CB8AC3E}">
        <p14:creationId xmlns:p14="http://schemas.microsoft.com/office/powerpoint/2010/main" xmlns="" val="12745185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1124B-754E-44FC-A7D9-DEA53F8BBC62}"/>
              </a:ext>
            </a:extLst>
          </p:cNvPr>
          <p:cNvSpPr>
            <a:spLocks noGrp="1"/>
          </p:cNvSpPr>
          <p:nvPr>
            <p:ph type="title"/>
          </p:nvPr>
        </p:nvSpPr>
        <p:spPr>
          <a:xfrm>
            <a:off x="457200" y="274638"/>
            <a:ext cx="8229600" cy="944562"/>
          </a:xfrm>
        </p:spPr>
        <p:txBody>
          <a:bodyPr/>
          <a:lstStyle/>
          <a:p>
            <a:r>
              <a:rPr lang="en-US" dirty="0"/>
              <a:t>Assessment Planning -2</a:t>
            </a:r>
            <a:endParaRPr lang="en-IN" dirty="0"/>
          </a:p>
        </p:txBody>
      </p:sp>
      <p:sp>
        <p:nvSpPr>
          <p:cNvPr id="3" name="Content Placeholder 2">
            <a:extLst>
              <a:ext uri="{FF2B5EF4-FFF2-40B4-BE49-F238E27FC236}">
                <a16:creationId xmlns:a16="http://schemas.microsoft.com/office/drawing/2014/main" xmlns="" id="{D934FC9D-9F71-4905-8F89-EF8140749FA6}"/>
              </a:ext>
            </a:extLst>
          </p:cNvPr>
          <p:cNvSpPr>
            <a:spLocks noGrp="1"/>
          </p:cNvSpPr>
          <p:nvPr>
            <p:ph idx="1"/>
          </p:nvPr>
        </p:nvSpPr>
        <p:spPr>
          <a:xfrm>
            <a:off x="457200" y="1447800"/>
            <a:ext cx="8229600" cy="4525963"/>
          </a:xfrm>
        </p:spPr>
        <p:txBody>
          <a:bodyPr>
            <a:normAutofit fontScale="70000" lnSpcReduction="20000"/>
          </a:bodyPr>
          <a:lstStyle/>
          <a:p>
            <a:r>
              <a:rPr lang="en-US" dirty="0"/>
              <a:t>Before adopting this framework for reforms in examination system of a University/Institution, it is worthwhile to study the present pattern of assessment in each of the course in the program to gain insight about: </a:t>
            </a:r>
          </a:p>
          <a:p>
            <a:pPr marL="0" indent="0">
              <a:buNone/>
            </a:pPr>
            <a:endParaRPr lang="en-US" dirty="0"/>
          </a:p>
          <a:p>
            <a:pPr lvl="1"/>
            <a:r>
              <a:rPr lang="en-US" dirty="0"/>
              <a:t>a) Alignment of assessment questions with course learning outcomes </a:t>
            </a:r>
          </a:p>
          <a:p>
            <a:pPr lvl="1"/>
            <a:r>
              <a:rPr lang="en-US" dirty="0"/>
              <a:t>b) Whether all the learning outcomes are tested; sometimes some learning outcomes are over tested at the expense of others which may be not tested at all. </a:t>
            </a:r>
          </a:p>
          <a:p>
            <a:pPr lvl="1"/>
            <a:r>
              <a:rPr lang="en-US" dirty="0"/>
              <a:t>c) Overall weightage in the assessment, to each of Bloom’s learning levels </a:t>
            </a:r>
          </a:p>
          <a:p>
            <a:pPr lvl="1"/>
            <a:r>
              <a:rPr lang="en-US" dirty="0"/>
              <a:t>d) Assessment methods used to adequately assess the content and desired learning outcomes</a:t>
            </a:r>
            <a:endParaRPr lang="en-IN" dirty="0"/>
          </a:p>
        </p:txBody>
      </p:sp>
    </p:spTree>
    <p:extLst>
      <p:ext uri="{BB962C8B-B14F-4D97-AF65-F5344CB8AC3E}">
        <p14:creationId xmlns:p14="http://schemas.microsoft.com/office/powerpoint/2010/main" xmlns="" val="240994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Assessment methods and KL</a:t>
            </a:r>
          </a:p>
        </p:txBody>
      </p:sp>
      <p:pic>
        <p:nvPicPr>
          <p:cNvPr id="3074" name="Picture 2"/>
          <p:cNvPicPr>
            <a:picLocks noChangeAspect="1" noChangeArrowheads="1"/>
          </p:cNvPicPr>
          <p:nvPr/>
        </p:nvPicPr>
        <p:blipFill>
          <a:blip r:embed="rId2"/>
          <a:srcRect/>
          <a:stretch>
            <a:fillRect/>
          </a:stretch>
        </p:blipFill>
        <p:spPr bwMode="auto">
          <a:xfrm>
            <a:off x="152400" y="928670"/>
            <a:ext cx="8763685" cy="518160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B1C035-9016-4D29-A769-2822BD547EC3}"/>
              </a:ext>
            </a:extLst>
          </p:cNvPr>
          <p:cNvSpPr>
            <a:spLocks noGrp="1"/>
          </p:cNvSpPr>
          <p:nvPr>
            <p:ph type="title"/>
          </p:nvPr>
        </p:nvSpPr>
        <p:spPr>
          <a:xfrm>
            <a:off x="457200" y="274638"/>
            <a:ext cx="8229600" cy="868346"/>
          </a:xfrm>
        </p:spPr>
        <p:txBody>
          <a:bodyPr/>
          <a:lstStyle/>
          <a:p>
            <a:r>
              <a:rPr lang="en-US" dirty="0"/>
              <a:t>Assessment Planning -3</a:t>
            </a:r>
            <a:endParaRPr lang="en-IN" dirty="0"/>
          </a:p>
        </p:txBody>
      </p:sp>
      <p:sp>
        <p:nvSpPr>
          <p:cNvPr id="3" name="Content Placeholder 2">
            <a:extLst>
              <a:ext uri="{FF2B5EF4-FFF2-40B4-BE49-F238E27FC236}">
                <a16:creationId xmlns:a16="http://schemas.microsoft.com/office/drawing/2014/main" xmlns="" id="{729520BC-4086-4802-839D-C6A06FEA0FD8}"/>
              </a:ext>
            </a:extLst>
          </p:cNvPr>
          <p:cNvSpPr>
            <a:spLocks noGrp="1"/>
          </p:cNvSpPr>
          <p:nvPr>
            <p:ph idx="1"/>
          </p:nvPr>
        </p:nvSpPr>
        <p:spPr>
          <a:xfrm>
            <a:off x="457200" y="1295400"/>
            <a:ext cx="8229600" cy="4830763"/>
          </a:xfrm>
        </p:spPr>
        <p:txBody>
          <a:bodyPr>
            <a:normAutofit fontScale="55000" lnSpcReduction="20000"/>
          </a:bodyPr>
          <a:lstStyle/>
          <a:p>
            <a:r>
              <a:rPr lang="en-US" dirty="0"/>
              <a:t>A good and reasonable examination paper must consist of various difficulty levels to accommodate the different capabilities of students.</a:t>
            </a:r>
          </a:p>
          <a:p>
            <a:pPr>
              <a:buNone/>
            </a:pPr>
            <a:r>
              <a:rPr lang="en-US" dirty="0"/>
              <a:t> </a:t>
            </a:r>
          </a:p>
          <a:p>
            <a:r>
              <a:rPr lang="en-US" dirty="0"/>
              <a:t>Bloom’s taxonomy framework helps the faculty to set examination papers that are well balanced, testing the different cognitive skills without a tilt towards a tough or easy paper perception. </a:t>
            </a:r>
          </a:p>
          <a:p>
            <a:pPr>
              <a:buNone/>
            </a:pPr>
            <a:endParaRPr lang="en-US" dirty="0"/>
          </a:p>
          <a:p>
            <a:r>
              <a:rPr lang="en-US" dirty="0"/>
              <a:t>If the present examination questions are more focused towards lower cognitive skills, conscious efforts need to be made to bring in application skills or higher cognitive skills in the assessment. </a:t>
            </a:r>
          </a:p>
          <a:p>
            <a:endParaRPr lang="en-US" dirty="0"/>
          </a:p>
          <a:p>
            <a:r>
              <a:rPr lang="en-US" dirty="0">
                <a:solidFill>
                  <a:srgbClr val="00B0F0"/>
                </a:solidFill>
              </a:rPr>
              <a:t>It is recommended that at institution/ University level, upper limit need to be arrived for lower order skills (for example, no more than 40% weightage for knowledge-oriented questions). </a:t>
            </a:r>
          </a:p>
          <a:p>
            <a:endParaRPr lang="en-US" dirty="0"/>
          </a:p>
          <a:p>
            <a:r>
              <a:rPr lang="en-US" dirty="0"/>
              <a:t>It is important to note that, as nature of every course is different, the weightage for different cognitive levels in the question papers can also vary from course to course. </a:t>
            </a:r>
            <a:endParaRPr lang="en-IN" dirty="0"/>
          </a:p>
        </p:txBody>
      </p:sp>
    </p:spTree>
    <p:extLst>
      <p:ext uri="{BB962C8B-B14F-4D97-AF65-F5344CB8AC3E}">
        <p14:creationId xmlns:p14="http://schemas.microsoft.com/office/powerpoint/2010/main" xmlns="" val="1413672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fld id="{E2CDA9E7-B88C-43EF-8022-9CC17A7B6B25}" type="datetime5">
              <a:rPr lang="en-US" smtClean="0"/>
              <a:pPr/>
              <a:t>29-Dec-23</a:t>
            </a:fld>
            <a:endParaRPr lang="en-US"/>
          </a:p>
        </p:txBody>
      </p:sp>
      <p:sp>
        <p:nvSpPr>
          <p:cNvPr id="12291" name="Rectangle 2"/>
          <p:cNvSpPr>
            <a:spLocks noGrp="1" noChangeArrowheads="1"/>
          </p:cNvSpPr>
          <p:nvPr>
            <p:ph type="title"/>
          </p:nvPr>
        </p:nvSpPr>
        <p:spPr>
          <a:xfrm>
            <a:off x="500063" y="373917"/>
            <a:ext cx="8291264" cy="579947"/>
          </a:xfrm>
        </p:spPr>
        <p:txBody>
          <a:bodyPr/>
          <a:lstStyle/>
          <a:p>
            <a:pPr eaLnBrk="1" hangingPunct="1"/>
            <a:r>
              <a:rPr lang="en-US" sz="3600" dirty="0"/>
              <a:t>Regulations</a:t>
            </a:r>
          </a:p>
        </p:txBody>
      </p:sp>
      <p:sp>
        <p:nvSpPr>
          <p:cNvPr id="12292" name="Rectangle 3"/>
          <p:cNvSpPr>
            <a:spLocks noGrp="1" noChangeArrowheads="1"/>
          </p:cNvSpPr>
          <p:nvPr>
            <p:ph type="body" idx="1"/>
          </p:nvPr>
        </p:nvSpPr>
        <p:spPr>
          <a:xfrm>
            <a:off x="179388" y="1052736"/>
            <a:ext cx="8750300" cy="5233764"/>
          </a:xfrm>
        </p:spPr>
        <p:txBody>
          <a:bodyPr/>
          <a:lstStyle/>
          <a:p>
            <a:pPr eaLnBrk="1" hangingPunct="1"/>
            <a:r>
              <a:rPr lang="en-US" sz="2400" dirty="0"/>
              <a:t>Academic law</a:t>
            </a:r>
          </a:p>
          <a:p>
            <a:pPr eaLnBrk="1" hangingPunct="1"/>
            <a:r>
              <a:rPr lang="en-US" sz="2400" dirty="0"/>
              <a:t>Eligibility for admission</a:t>
            </a:r>
          </a:p>
          <a:p>
            <a:pPr eaLnBrk="1" hangingPunct="1"/>
            <a:r>
              <a:rPr lang="en-US" sz="2400" dirty="0"/>
              <a:t>Minimum credits for the award of degree</a:t>
            </a:r>
          </a:p>
          <a:p>
            <a:pPr eaLnBrk="1" hangingPunct="1"/>
            <a:r>
              <a:rPr lang="en-US" sz="2400" dirty="0"/>
              <a:t>Course categories </a:t>
            </a:r>
          </a:p>
          <a:p>
            <a:pPr eaLnBrk="1" hangingPunct="1"/>
            <a:r>
              <a:rPr lang="en-US" sz="2400" dirty="0"/>
              <a:t>Internal and external assessment weightage </a:t>
            </a:r>
          </a:p>
          <a:p>
            <a:pPr eaLnBrk="1" hangingPunct="1"/>
            <a:r>
              <a:rPr lang="en-US" sz="2400" dirty="0"/>
              <a:t>Credit allocation</a:t>
            </a:r>
          </a:p>
          <a:p>
            <a:pPr eaLnBrk="1" hangingPunct="1"/>
            <a:r>
              <a:rPr lang="en-US" sz="2400" dirty="0"/>
              <a:t>Curricular components wise credit allocation</a:t>
            </a:r>
          </a:p>
          <a:p>
            <a:pPr eaLnBrk="1" hangingPunct="1"/>
            <a:r>
              <a:rPr lang="en-US" sz="2400" dirty="0"/>
              <a:t>Attendance requirements</a:t>
            </a:r>
          </a:p>
          <a:p>
            <a:pPr eaLnBrk="1" hangingPunct="1"/>
            <a:r>
              <a:rPr lang="en-US" sz="2400" dirty="0"/>
              <a:t>Period of study</a:t>
            </a:r>
          </a:p>
          <a:p>
            <a:pPr eaLnBrk="1" hangingPunct="1"/>
            <a:r>
              <a:rPr lang="en-US" sz="2400" dirty="0"/>
              <a:t>Malpractice</a:t>
            </a:r>
          </a:p>
          <a:p>
            <a:pPr eaLnBrk="1" hangingPunct="1"/>
            <a:r>
              <a:rPr lang="en-US" sz="2400" dirty="0"/>
              <a:t>Minimum working days</a:t>
            </a:r>
          </a:p>
          <a:p>
            <a:pPr eaLnBrk="1" hangingPunct="1"/>
            <a:r>
              <a:rPr lang="en-US" sz="2400" dirty="0"/>
              <a:t>CBCS</a:t>
            </a:r>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p:txBody>
      </p:sp>
    </p:spTree>
    <p:extLst>
      <p:ext uri="{BB962C8B-B14F-4D97-AF65-F5344CB8AC3E}">
        <p14:creationId xmlns:p14="http://schemas.microsoft.com/office/powerpoint/2010/main" xmlns="" val="4171909113"/>
      </p:ext>
    </p:extLst>
  </p:cSld>
  <p:clrMapOvr>
    <a:masterClrMapping/>
  </p:clrMapOvr>
  <p:transition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063" y="476250"/>
            <a:ext cx="8229600" cy="720725"/>
          </a:xfrm>
        </p:spPr>
        <p:txBody>
          <a:bodyPr>
            <a:normAutofit fontScale="90000"/>
          </a:bodyPr>
          <a:lstStyle/>
          <a:p>
            <a:pPr eaLnBrk="1" hangingPunct="1">
              <a:defRPr/>
            </a:pPr>
            <a:r>
              <a:rPr lang="en-US" sz="3200" dirty="0"/>
              <a:t/>
            </a:r>
            <a:br>
              <a:rPr lang="en-US" sz="3200" dirty="0"/>
            </a:br>
            <a:r>
              <a:rPr lang="en-US" sz="4000" dirty="0"/>
              <a:t>Rubrics</a:t>
            </a:r>
            <a:br>
              <a:rPr lang="en-US" sz="4000" dirty="0"/>
            </a:br>
            <a:endParaRPr lang="en-US" sz="4000" dirty="0"/>
          </a:p>
        </p:txBody>
      </p:sp>
      <p:sp>
        <p:nvSpPr>
          <p:cNvPr id="61443" name="Content Placeholder 2"/>
          <p:cNvSpPr>
            <a:spLocks noGrp="1"/>
          </p:cNvSpPr>
          <p:nvPr>
            <p:ph idx="4294967295"/>
          </p:nvPr>
        </p:nvSpPr>
        <p:spPr>
          <a:xfrm>
            <a:off x="457200" y="1196975"/>
            <a:ext cx="8472488" cy="4875213"/>
          </a:xfrm>
        </p:spPr>
        <p:txBody>
          <a:bodyPr/>
          <a:lstStyle/>
          <a:p>
            <a:pPr eaLnBrk="1" hangingPunct="1"/>
            <a:r>
              <a:rPr lang="en-US" sz="2400"/>
              <a:t>Rubrics is </a:t>
            </a:r>
            <a:r>
              <a:rPr lang="en-US" sz="2400">
                <a:solidFill>
                  <a:srgbClr val="0066FF"/>
                </a:solidFill>
              </a:rPr>
              <a:t>set of performance indicators</a:t>
            </a:r>
            <a:r>
              <a:rPr lang="en-US" sz="2400"/>
              <a:t> which define and describe </a:t>
            </a:r>
            <a:r>
              <a:rPr lang="en-US" sz="2400">
                <a:solidFill>
                  <a:srgbClr val="0066FF"/>
                </a:solidFill>
              </a:rPr>
              <a:t>the important component</a:t>
            </a:r>
            <a:r>
              <a:rPr lang="en-US" sz="2400"/>
              <a:t> of the work being completed</a:t>
            </a:r>
          </a:p>
          <a:p>
            <a:pPr eaLnBrk="1" hangingPunct="1"/>
            <a:endParaRPr lang="en-US" sz="2400"/>
          </a:p>
          <a:p>
            <a:pPr eaLnBrk="1" hangingPunct="1"/>
            <a:r>
              <a:rPr lang="en-US" sz="2400"/>
              <a:t>Information to/about individual student competence (Analytic)</a:t>
            </a:r>
          </a:p>
          <a:p>
            <a:pPr lvl="1" eaLnBrk="1" hangingPunct="1"/>
            <a:r>
              <a:rPr lang="en-US" sz="2400"/>
              <a:t>Communicate expectations </a:t>
            </a:r>
          </a:p>
          <a:p>
            <a:pPr lvl="1" eaLnBrk="1" hangingPunct="1"/>
            <a:r>
              <a:rPr lang="en-US" sz="2400"/>
              <a:t> Diagnosis for purpose  of  improvement and feedback</a:t>
            </a:r>
          </a:p>
          <a:p>
            <a:pPr lvl="1" eaLnBrk="1" hangingPunct="1">
              <a:buFontTx/>
              <a:buNone/>
            </a:pPr>
            <a:endParaRPr lang="en-US" sz="2400"/>
          </a:p>
          <a:p>
            <a:pPr eaLnBrk="1" hangingPunct="1"/>
            <a:r>
              <a:rPr lang="en-US" sz="2400"/>
              <a:t>Overall examination of the status of the performance of a group of students? (Holistic)</a:t>
            </a:r>
          </a:p>
        </p:txBody>
      </p:sp>
      <p:sp>
        <p:nvSpPr>
          <p:cNvPr id="61444" name="Slide Number Placeholder 3"/>
          <p:cNvSpPr txBox="1">
            <a:spLocks noGrp="1"/>
          </p:cNvSpPr>
          <p:nvPr/>
        </p:nvSpPr>
        <p:spPr bwMode="auto">
          <a:xfrm>
            <a:off x="8153400" y="6245225"/>
            <a:ext cx="533400" cy="476250"/>
          </a:xfrm>
          <a:prstGeom prst="rect">
            <a:avLst/>
          </a:prstGeom>
          <a:noFill/>
          <a:ln w="9525">
            <a:noFill/>
            <a:miter lim="800000"/>
            <a:headEnd/>
            <a:tailEnd/>
          </a:ln>
        </p:spPr>
        <p:txBody>
          <a:bodyPr/>
          <a:lstStyle/>
          <a:p>
            <a:pPr algn="r"/>
            <a:fld id="{E391C016-8636-48B6-BF82-963A4CAFB778}" type="slidenum">
              <a:rPr lang="en-US" sz="1400" b="1">
                <a:solidFill>
                  <a:srgbClr val="898989"/>
                </a:solidFill>
              </a:rPr>
              <a:pPr algn="r"/>
              <a:t>70</a:t>
            </a:fld>
            <a:endParaRPr lang="en-US" sz="1400" b="1">
              <a:solidFill>
                <a:srgbClr val="898989"/>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a:xfrm>
            <a:off x="500063" y="714375"/>
            <a:ext cx="8229600" cy="642938"/>
          </a:xfrm>
        </p:spPr>
        <p:txBody>
          <a:bodyPr>
            <a:normAutofit fontScale="90000"/>
          </a:bodyPr>
          <a:lstStyle/>
          <a:p>
            <a:pPr eaLnBrk="1" hangingPunct="1"/>
            <a:r>
              <a:rPr lang="en-US"/>
              <a:t>Generic or Task Specific ?</a:t>
            </a:r>
          </a:p>
        </p:txBody>
      </p:sp>
      <p:sp>
        <p:nvSpPr>
          <p:cNvPr id="62467" name="Content Placeholder 2"/>
          <p:cNvSpPr>
            <a:spLocks noGrp="1"/>
          </p:cNvSpPr>
          <p:nvPr>
            <p:ph idx="4294967295"/>
          </p:nvPr>
        </p:nvSpPr>
        <p:spPr/>
        <p:txBody>
          <a:bodyPr/>
          <a:lstStyle/>
          <a:p>
            <a:pPr eaLnBrk="1" hangingPunct="1"/>
            <a:r>
              <a:rPr lang="en-US"/>
              <a:t>Generic</a:t>
            </a:r>
          </a:p>
          <a:p>
            <a:pPr lvl="1" eaLnBrk="1" hangingPunct="1"/>
            <a:r>
              <a:rPr lang="en-US" sz="2000"/>
              <a:t>General rubric that can be used across similar performance (used across all communication task or problem solving tasks)</a:t>
            </a:r>
          </a:p>
          <a:p>
            <a:pPr lvl="1" eaLnBrk="1" hangingPunct="1"/>
            <a:r>
              <a:rPr lang="en-US" sz="2000"/>
              <a:t> Big picture approach  </a:t>
            </a:r>
          </a:p>
          <a:p>
            <a:pPr lvl="1" eaLnBrk="1" hangingPunct="1"/>
            <a:r>
              <a:rPr lang="en-US" sz="2000"/>
              <a:t> Element of subjectivity</a:t>
            </a:r>
          </a:p>
          <a:p>
            <a:pPr eaLnBrk="1" hangingPunct="1"/>
            <a:r>
              <a:rPr lang="en-US"/>
              <a:t>Task specific</a:t>
            </a:r>
          </a:p>
          <a:p>
            <a:pPr lvl="1" eaLnBrk="1" hangingPunct="1"/>
            <a:r>
              <a:rPr lang="en-US" sz="2000"/>
              <a:t>Can only be used for a single task</a:t>
            </a:r>
          </a:p>
          <a:p>
            <a:pPr lvl="1" eaLnBrk="1" hangingPunct="1"/>
            <a:r>
              <a:rPr lang="en-US" sz="2000"/>
              <a:t> Focused approach</a:t>
            </a:r>
          </a:p>
          <a:p>
            <a:pPr lvl="1" eaLnBrk="1" hangingPunct="1"/>
            <a:r>
              <a:rPr lang="en-US" sz="2000"/>
              <a:t>Less subjective</a:t>
            </a:r>
          </a:p>
          <a:p>
            <a:pPr lvl="1" eaLnBrk="1" hangingPunct="1"/>
            <a:endParaRPr lang="en-US" sz="2400" b="1"/>
          </a:p>
        </p:txBody>
      </p:sp>
      <p:sp>
        <p:nvSpPr>
          <p:cNvPr id="62468" name="Slide Number Placeholder 3"/>
          <p:cNvSpPr txBox="1">
            <a:spLocks noGrp="1"/>
          </p:cNvSpPr>
          <p:nvPr/>
        </p:nvSpPr>
        <p:spPr bwMode="auto">
          <a:xfrm>
            <a:off x="8153400" y="6245225"/>
            <a:ext cx="533400" cy="476250"/>
          </a:xfrm>
          <a:prstGeom prst="rect">
            <a:avLst/>
          </a:prstGeom>
          <a:noFill/>
          <a:ln w="9525">
            <a:noFill/>
            <a:miter lim="800000"/>
            <a:headEnd/>
            <a:tailEnd/>
          </a:ln>
        </p:spPr>
        <p:txBody>
          <a:bodyPr/>
          <a:lstStyle/>
          <a:p>
            <a:pPr algn="r"/>
            <a:fld id="{C1A9F70A-E002-4E85-BF7A-5FF978856CC4}" type="slidenum">
              <a:rPr lang="en-US" sz="1400" b="1">
                <a:solidFill>
                  <a:srgbClr val="898989"/>
                </a:solidFill>
              </a:rPr>
              <a:pPr algn="r"/>
              <a:t>71</a:t>
            </a:fld>
            <a:endParaRPr lang="en-US" sz="1400" b="1">
              <a:solidFill>
                <a:srgbClr val="898989"/>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697758" y="685801"/>
            <a:ext cx="7856104" cy="556260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96817-FE1B-453B-9BAE-E57BCF1AA9C2}" type="datetime5">
              <a:rPr lang="en-US" smtClean="0"/>
              <a:pPr>
                <a:defRPr/>
              </a:pPr>
              <a:t>29-Dec-23</a:t>
            </a:fld>
            <a:endParaRPr lang="en-US"/>
          </a:p>
        </p:txBody>
      </p:sp>
      <p:pic>
        <p:nvPicPr>
          <p:cNvPr id="2050" name="Picture 2"/>
          <p:cNvPicPr>
            <a:picLocks noChangeAspect="1" noChangeArrowheads="1"/>
          </p:cNvPicPr>
          <p:nvPr/>
        </p:nvPicPr>
        <p:blipFill>
          <a:blip r:embed="rId2"/>
          <a:srcRect/>
          <a:stretch>
            <a:fillRect/>
          </a:stretch>
        </p:blipFill>
        <p:spPr bwMode="auto">
          <a:xfrm>
            <a:off x="428625" y="428625"/>
            <a:ext cx="8501093" cy="5742116"/>
          </a:xfrm>
          <a:prstGeom prst="rect">
            <a:avLst/>
          </a:prstGeom>
          <a:noFill/>
          <a:ln w="9525">
            <a:noFill/>
            <a:miter lim="800000"/>
            <a:headEnd/>
            <a:tailEnd/>
          </a:ln>
          <a:effectLst/>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96817-FE1B-453B-9BAE-E57BCF1AA9C2}" type="datetime5">
              <a:rPr lang="en-US" smtClean="0"/>
              <a:pPr>
                <a:defRPr/>
              </a:pPr>
              <a:t>29-Dec-23</a:t>
            </a:fld>
            <a:endParaRPr lang="en-US"/>
          </a:p>
        </p:txBody>
      </p:sp>
      <p:pic>
        <p:nvPicPr>
          <p:cNvPr id="3074" name="Picture 2"/>
          <p:cNvPicPr>
            <a:picLocks noChangeAspect="1" noChangeArrowheads="1"/>
          </p:cNvPicPr>
          <p:nvPr/>
        </p:nvPicPr>
        <p:blipFill>
          <a:blip r:embed="rId2"/>
          <a:srcRect/>
          <a:stretch>
            <a:fillRect/>
          </a:stretch>
        </p:blipFill>
        <p:spPr bwMode="auto">
          <a:xfrm>
            <a:off x="785786" y="359547"/>
            <a:ext cx="7643866" cy="5669202"/>
          </a:xfrm>
          <a:prstGeom prst="rect">
            <a:avLst/>
          </a:prstGeom>
          <a:noFill/>
          <a:ln w="9525">
            <a:noFill/>
            <a:miter lim="800000"/>
            <a:headEnd/>
            <a:tailEnd/>
          </a:ln>
          <a:effec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96817-FE1B-453B-9BAE-E57BCF1AA9C2}" type="datetime5">
              <a:rPr lang="en-US" smtClean="0"/>
              <a:pPr>
                <a:defRPr/>
              </a:pPr>
              <a:t>29-Dec-23</a:t>
            </a:fld>
            <a:endParaRPr lang="en-US"/>
          </a:p>
        </p:txBody>
      </p:sp>
      <p:pic>
        <p:nvPicPr>
          <p:cNvPr id="4098" name="Picture 2"/>
          <p:cNvPicPr>
            <a:picLocks noChangeAspect="1" noChangeArrowheads="1"/>
          </p:cNvPicPr>
          <p:nvPr/>
        </p:nvPicPr>
        <p:blipFill>
          <a:blip r:embed="rId2"/>
          <a:srcRect/>
          <a:stretch>
            <a:fillRect/>
          </a:stretch>
        </p:blipFill>
        <p:spPr bwMode="auto">
          <a:xfrm>
            <a:off x="457200" y="509588"/>
            <a:ext cx="8229600" cy="5838825"/>
          </a:xfrm>
          <a:prstGeom prst="rect">
            <a:avLst/>
          </a:prstGeom>
          <a:noFill/>
          <a:ln w="9525">
            <a:noFill/>
            <a:miter lim="800000"/>
            <a:headEnd/>
            <a:tailEnd/>
          </a:ln>
          <a:effectLst/>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96817-FE1B-453B-9BAE-E57BCF1AA9C2}" type="datetime5">
              <a:rPr lang="en-US" smtClean="0"/>
              <a:pPr>
                <a:defRPr/>
              </a:pPr>
              <a:t>29-Dec-23</a:t>
            </a:fld>
            <a:endParaRPr lang="en-US"/>
          </a:p>
        </p:txBody>
      </p:sp>
      <p:pic>
        <p:nvPicPr>
          <p:cNvPr id="1026" name="Picture 2" descr="Introduction to Curriculum Mapping - ppt download"/>
          <p:cNvPicPr>
            <a:picLocks noChangeAspect="1" noChangeArrowheads="1"/>
          </p:cNvPicPr>
          <p:nvPr/>
        </p:nvPicPr>
        <p:blipFill>
          <a:blip r:embed="rId2"/>
          <a:srcRect/>
          <a:stretch>
            <a:fillRect/>
          </a:stretch>
        </p:blipFill>
        <p:spPr bwMode="auto">
          <a:xfrm>
            <a:off x="785786" y="1643050"/>
            <a:ext cx="7521659" cy="4230933"/>
          </a:xfrm>
          <a:prstGeom prst="rect">
            <a:avLst/>
          </a:prstGeom>
          <a:noFill/>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96817-FE1B-453B-9BAE-E57BCF1AA9C2}" type="datetime5">
              <a:rPr lang="en-US" smtClean="0"/>
              <a:pPr>
                <a:defRPr/>
              </a:pPr>
              <a:t>29-Dec-23</a:t>
            </a:fld>
            <a:endParaRPr lang="en-US"/>
          </a:p>
        </p:txBody>
      </p:sp>
      <p:pic>
        <p:nvPicPr>
          <p:cNvPr id="6146" name="Picture 2"/>
          <p:cNvPicPr>
            <a:picLocks noChangeAspect="1" noChangeArrowheads="1"/>
          </p:cNvPicPr>
          <p:nvPr/>
        </p:nvPicPr>
        <p:blipFill>
          <a:blip r:embed="rId2"/>
          <a:srcRect/>
          <a:stretch>
            <a:fillRect/>
          </a:stretch>
        </p:blipFill>
        <p:spPr bwMode="auto">
          <a:xfrm>
            <a:off x="251130" y="642918"/>
            <a:ext cx="8607150" cy="5429288"/>
          </a:xfrm>
          <a:prstGeom prst="rect">
            <a:avLst/>
          </a:prstGeom>
          <a:noFill/>
          <a:ln w="9525">
            <a:noFill/>
            <a:miter lim="800000"/>
            <a:headEnd/>
            <a:tailEnd/>
          </a:ln>
          <a:effectLst/>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96817-FE1B-453B-9BAE-E57BCF1AA9C2}" type="datetime5">
              <a:rPr lang="en-US" smtClean="0"/>
              <a:pPr>
                <a:defRPr/>
              </a:pPr>
              <a:t>29-Dec-23</a:t>
            </a:fld>
            <a:endParaRPr lang="en-US"/>
          </a:p>
        </p:txBody>
      </p:sp>
      <p:pic>
        <p:nvPicPr>
          <p:cNvPr id="7170" name="Picture 2"/>
          <p:cNvPicPr>
            <a:picLocks noChangeAspect="1" noChangeArrowheads="1"/>
          </p:cNvPicPr>
          <p:nvPr/>
        </p:nvPicPr>
        <p:blipFill>
          <a:blip r:embed="rId2"/>
          <a:srcRect/>
          <a:stretch>
            <a:fillRect/>
          </a:stretch>
        </p:blipFill>
        <p:spPr bwMode="auto">
          <a:xfrm>
            <a:off x="857224" y="714356"/>
            <a:ext cx="8098585" cy="4872057"/>
          </a:xfrm>
          <a:prstGeom prst="rect">
            <a:avLst/>
          </a:prstGeom>
          <a:noFill/>
          <a:ln w="9525">
            <a:noFill/>
            <a:miter lim="800000"/>
            <a:headEnd/>
            <a:tailEnd/>
          </a:ln>
          <a:effectLst/>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96817-FE1B-453B-9BAE-E57BCF1AA9C2}" type="datetime5">
              <a:rPr lang="en-US" smtClean="0"/>
              <a:pPr>
                <a:defRPr/>
              </a:pPr>
              <a:t>29-Dec-23</a:t>
            </a:fld>
            <a:endParaRPr lang="en-US"/>
          </a:p>
        </p:txBody>
      </p:sp>
      <p:pic>
        <p:nvPicPr>
          <p:cNvPr id="8194" name="Picture 2"/>
          <p:cNvPicPr>
            <a:picLocks noChangeAspect="1" noChangeArrowheads="1"/>
          </p:cNvPicPr>
          <p:nvPr/>
        </p:nvPicPr>
        <p:blipFill>
          <a:blip r:embed="rId2"/>
          <a:srcRect/>
          <a:stretch>
            <a:fillRect/>
          </a:stretch>
        </p:blipFill>
        <p:spPr bwMode="auto">
          <a:xfrm>
            <a:off x="642910" y="1357299"/>
            <a:ext cx="7959561" cy="3686190"/>
          </a:xfrm>
          <a:prstGeom prst="rect">
            <a:avLst/>
          </a:prstGeom>
          <a:noFill/>
          <a:ln w="9525">
            <a:noFill/>
            <a:miter lim="800000"/>
            <a:headEnd/>
            <a:tailEnd/>
          </a:ln>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fld id="{E2CDA9E7-B88C-43EF-8022-9CC17A7B6B25}" type="datetime5">
              <a:rPr lang="en-US" smtClean="0"/>
              <a:pPr/>
              <a:t>29-Dec-23</a:t>
            </a:fld>
            <a:endParaRPr lang="en-US"/>
          </a:p>
        </p:txBody>
      </p:sp>
      <p:sp>
        <p:nvSpPr>
          <p:cNvPr id="12291" name="Rectangle 2"/>
          <p:cNvSpPr>
            <a:spLocks noGrp="1" noChangeArrowheads="1"/>
          </p:cNvSpPr>
          <p:nvPr>
            <p:ph type="title"/>
          </p:nvPr>
        </p:nvSpPr>
        <p:spPr>
          <a:xfrm>
            <a:off x="457200" y="150813"/>
            <a:ext cx="8258175" cy="777875"/>
          </a:xfrm>
        </p:spPr>
        <p:txBody>
          <a:bodyPr/>
          <a:lstStyle/>
          <a:p>
            <a:pPr eaLnBrk="1" hangingPunct="1"/>
            <a:r>
              <a:rPr lang="en-US" sz="3600"/>
              <a:t>Traditional Education</a:t>
            </a:r>
          </a:p>
        </p:txBody>
      </p:sp>
      <p:sp>
        <p:nvSpPr>
          <p:cNvPr id="12292" name="Rectangle 3"/>
          <p:cNvSpPr>
            <a:spLocks noGrp="1" noChangeArrowheads="1"/>
          </p:cNvSpPr>
          <p:nvPr>
            <p:ph type="body" idx="1"/>
          </p:nvPr>
        </p:nvSpPr>
        <p:spPr>
          <a:xfrm>
            <a:off x="179388" y="714375"/>
            <a:ext cx="8750300" cy="5353050"/>
          </a:xfrm>
        </p:spPr>
        <p:txBody>
          <a:bodyPr/>
          <a:lstStyle/>
          <a:p>
            <a:pPr eaLnBrk="1" hangingPunct="1"/>
            <a:endParaRPr lang="en-US" sz="2400"/>
          </a:p>
          <a:p>
            <a:pPr eaLnBrk="1" hangingPunct="1"/>
            <a:r>
              <a:rPr lang="en-US" sz="2400"/>
              <a:t>Provides students with a learning environment with little </a:t>
            </a:r>
          </a:p>
          <a:p>
            <a:pPr eaLnBrk="1" hangingPunct="1">
              <a:buFontTx/>
              <a:buNone/>
            </a:pPr>
            <a:r>
              <a:rPr lang="en-US" sz="2400"/>
              <a:t>    attention to whether or not students ever learn the material.</a:t>
            </a:r>
          </a:p>
          <a:p>
            <a:pPr eaLnBrk="1" hangingPunct="1">
              <a:buFontTx/>
              <a:buNone/>
            </a:pPr>
            <a:endParaRPr lang="en-US" sz="2400"/>
          </a:p>
          <a:p>
            <a:pPr eaLnBrk="1" hangingPunct="1"/>
            <a:r>
              <a:rPr lang="en-US" sz="2400"/>
              <a:t>Students are given grades and rankings compared to </a:t>
            </a:r>
          </a:p>
          <a:p>
            <a:pPr eaLnBrk="1" hangingPunct="1">
              <a:buFontTx/>
              <a:buNone/>
            </a:pPr>
            <a:r>
              <a:rPr lang="en-US" sz="2400"/>
              <a:t>    each other – students become exam oriented or CGPA  driven.</a:t>
            </a:r>
          </a:p>
          <a:p>
            <a:pPr eaLnBrk="1" hangingPunct="1">
              <a:buFontTx/>
              <a:buNone/>
            </a:pPr>
            <a:endParaRPr lang="en-US" sz="2400"/>
          </a:p>
          <a:p>
            <a:pPr eaLnBrk="1" hangingPunct="1"/>
            <a:r>
              <a:rPr lang="en-US" sz="2400"/>
              <a:t>Graduates are not completely prepared for the workforce.</a:t>
            </a:r>
          </a:p>
          <a:p>
            <a:pPr eaLnBrk="1" hangingPunct="1">
              <a:buFontTx/>
              <a:buNone/>
            </a:pPr>
            <a:endParaRPr lang="en-US" sz="2400"/>
          </a:p>
          <a:p>
            <a:pPr eaLnBrk="1" hangingPunct="1"/>
            <a:r>
              <a:rPr lang="en-US" sz="2400"/>
              <a:t>Lack of emphasis on soft skills needed in jobs e.g. communication skills, interpersonal skills, analytical skills, working attitude etc</a:t>
            </a:r>
          </a:p>
        </p:txBody>
      </p:sp>
    </p:spTree>
  </p:cSld>
  <p:clrMapOvr>
    <a:masterClrMapping/>
  </p:clrMapOvr>
  <p:transition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96817-FE1B-453B-9BAE-E57BCF1AA9C2}" type="datetime5">
              <a:rPr lang="en-US" smtClean="0"/>
              <a:pPr>
                <a:defRPr/>
              </a:pPr>
              <a:t>29-Dec-23</a:t>
            </a:fld>
            <a:endParaRPr lang="en-US"/>
          </a:p>
        </p:txBody>
      </p:sp>
      <p:pic>
        <p:nvPicPr>
          <p:cNvPr id="9218" name="Picture 2"/>
          <p:cNvPicPr>
            <a:picLocks noChangeAspect="1" noChangeArrowheads="1"/>
          </p:cNvPicPr>
          <p:nvPr/>
        </p:nvPicPr>
        <p:blipFill>
          <a:blip r:embed="rId2"/>
          <a:srcRect/>
          <a:stretch>
            <a:fillRect/>
          </a:stretch>
        </p:blipFill>
        <p:spPr bwMode="auto">
          <a:xfrm>
            <a:off x="190209" y="1071546"/>
            <a:ext cx="8596633" cy="3875816"/>
          </a:xfrm>
          <a:prstGeom prst="rect">
            <a:avLst/>
          </a:prstGeom>
          <a:noFill/>
          <a:ln w="9525">
            <a:noFill/>
            <a:miter lim="800000"/>
            <a:headEnd/>
            <a:tailEnd/>
          </a:ln>
          <a:effectLst/>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96817-FE1B-453B-9BAE-E57BCF1AA9C2}" type="datetime5">
              <a:rPr lang="en-US" smtClean="0"/>
              <a:pPr>
                <a:defRPr/>
              </a:pPr>
              <a:t>29-Dec-23</a:t>
            </a:fld>
            <a:endParaRPr lang="en-US"/>
          </a:p>
        </p:txBody>
      </p:sp>
      <p:pic>
        <p:nvPicPr>
          <p:cNvPr id="10242" name="Picture 2"/>
          <p:cNvPicPr>
            <a:picLocks noChangeAspect="1" noChangeArrowheads="1"/>
          </p:cNvPicPr>
          <p:nvPr/>
        </p:nvPicPr>
        <p:blipFill>
          <a:blip r:embed="rId2"/>
          <a:srcRect/>
          <a:stretch>
            <a:fillRect/>
          </a:stretch>
        </p:blipFill>
        <p:spPr bwMode="auto">
          <a:xfrm>
            <a:off x="785786" y="225280"/>
            <a:ext cx="6634189" cy="5613545"/>
          </a:xfrm>
          <a:prstGeom prst="rect">
            <a:avLst/>
          </a:prstGeom>
          <a:noFill/>
          <a:ln w="9525">
            <a:noFill/>
            <a:miter lim="800000"/>
            <a:headEnd/>
            <a:tailEnd/>
          </a:ln>
          <a:effectLst/>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96817-FE1B-453B-9BAE-E57BCF1AA9C2}" type="datetime5">
              <a:rPr lang="en-US" smtClean="0"/>
              <a:pPr>
                <a:defRPr/>
              </a:pPr>
              <a:t>29-Dec-23</a:t>
            </a:fld>
            <a:endParaRPr lang="en-US"/>
          </a:p>
        </p:txBody>
      </p:sp>
      <p:pic>
        <p:nvPicPr>
          <p:cNvPr id="11266" name="Picture 2"/>
          <p:cNvPicPr>
            <a:picLocks noChangeAspect="1" noChangeArrowheads="1"/>
          </p:cNvPicPr>
          <p:nvPr/>
        </p:nvPicPr>
        <p:blipFill>
          <a:blip r:embed="rId2"/>
          <a:srcRect/>
          <a:stretch>
            <a:fillRect/>
          </a:stretch>
        </p:blipFill>
        <p:spPr bwMode="auto">
          <a:xfrm>
            <a:off x="179388" y="1285860"/>
            <a:ext cx="8785342" cy="4000528"/>
          </a:xfrm>
          <a:prstGeom prst="rect">
            <a:avLst/>
          </a:prstGeom>
          <a:noFill/>
          <a:ln w="9525">
            <a:noFill/>
            <a:miter lim="800000"/>
            <a:headEnd/>
            <a:tailEnd/>
          </a:ln>
          <a:effectLst/>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96817-FE1B-453B-9BAE-E57BCF1AA9C2}" type="datetime5">
              <a:rPr lang="en-US" smtClean="0"/>
              <a:pPr>
                <a:defRPr/>
              </a:pPr>
              <a:t>29-Dec-23</a:t>
            </a:fld>
            <a:endParaRPr lang="en-US"/>
          </a:p>
        </p:txBody>
      </p:sp>
      <p:pic>
        <p:nvPicPr>
          <p:cNvPr id="12290" name="Picture 2"/>
          <p:cNvPicPr>
            <a:picLocks noChangeAspect="1" noChangeArrowheads="1"/>
          </p:cNvPicPr>
          <p:nvPr/>
        </p:nvPicPr>
        <p:blipFill>
          <a:blip r:embed="rId2"/>
          <a:srcRect/>
          <a:stretch>
            <a:fillRect/>
          </a:stretch>
        </p:blipFill>
        <p:spPr bwMode="auto">
          <a:xfrm>
            <a:off x="1785918" y="928522"/>
            <a:ext cx="5929354" cy="4543592"/>
          </a:xfrm>
          <a:prstGeom prst="rect">
            <a:avLst/>
          </a:prstGeom>
          <a:noFill/>
          <a:ln w="9525">
            <a:noFill/>
            <a:miter lim="800000"/>
            <a:headEnd/>
            <a:tailEnd/>
          </a:ln>
          <a:effectLst/>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96817-FE1B-453B-9BAE-E57BCF1AA9C2}" type="datetime5">
              <a:rPr lang="en-US" smtClean="0"/>
              <a:pPr>
                <a:defRPr/>
              </a:pPr>
              <a:t>29-Dec-23</a:t>
            </a:fld>
            <a:endParaRPr lang="en-US"/>
          </a:p>
        </p:txBody>
      </p:sp>
      <p:pic>
        <p:nvPicPr>
          <p:cNvPr id="13314" name="Picture 2"/>
          <p:cNvPicPr>
            <a:picLocks noChangeAspect="1" noChangeArrowheads="1"/>
          </p:cNvPicPr>
          <p:nvPr/>
        </p:nvPicPr>
        <p:blipFill>
          <a:blip r:embed="rId2"/>
          <a:srcRect/>
          <a:stretch>
            <a:fillRect/>
          </a:stretch>
        </p:blipFill>
        <p:spPr bwMode="auto">
          <a:xfrm>
            <a:off x="1331913" y="714356"/>
            <a:ext cx="6535316" cy="3429024"/>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571472" y="4357694"/>
            <a:ext cx="7977191" cy="1285880"/>
          </a:xfrm>
          <a:prstGeom prst="rect">
            <a:avLst/>
          </a:prstGeom>
          <a:noFill/>
          <a:ln w="9525">
            <a:noFill/>
            <a:miter lim="800000"/>
            <a:headEnd/>
            <a:tailEnd/>
          </a:ln>
          <a:effectLst/>
        </p:spPr>
      </p:pic>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96817-FE1B-453B-9BAE-E57BCF1AA9C2}" type="datetime5">
              <a:rPr lang="en-US" smtClean="0"/>
              <a:pPr>
                <a:defRPr/>
              </a:pPr>
              <a:t>29-Dec-23</a:t>
            </a:fld>
            <a:endParaRPr lang="en-US"/>
          </a:p>
        </p:txBody>
      </p:sp>
      <p:pic>
        <p:nvPicPr>
          <p:cNvPr id="15362" name="Picture 2"/>
          <p:cNvPicPr>
            <a:picLocks noChangeAspect="1" noChangeArrowheads="1"/>
          </p:cNvPicPr>
          <p:nvPr/>
        </p:nvPicPr>
        <p:blipFill>
          <a:blip r:embed="rId2"/>
          <a:srcRect/>
          <a:stretch>
            <a:fillRect/>
          </a:stretch>
        </p:blipFill>
        <p:spPr bwMode="auto">
          <a:xfrm>
            <a:off x="1331913" y="572609"/>
            <a:ext cx="6097607" cy="5375522"/>
          </a:xfrm>
          <a:prstGeom prst="rect">
            <a:avLst/>
          </a:prstGeom>
          <a:noFill/>
          <a:ln w="9525">
            <a:noFill/>
            <a:miter lim="800000"/>
            <a:headEnd/>
            <a:tailEnd/>
          </a:ln>
          <a:effectLst/>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96817-FE1B-453B-9BAE-E57BCF1AA9C2}" type="datetime5">
              <a:rPr lang="en-US" smtClean="0"/>
              <a:pPr>
                <a:defRPr/>
              </a:pPr>
              <a:t>29-Dec-23</a:t>
            </a:fld>
            <a:endParaRPr lang="en-US"/>
          </a:p>
        </p:txBody>
      </p:sp>
      <p:pic>
        <p:nvPicPr>
          <p:cNvPr id="17410" name="Picture 2"/>
          <p:cNvPicPr>
            <a:picLocks noChangeAspect="1" noChangeArrowheads="1"/>
          </p:cNvPicPr>
          <p:nvPr/>
        </p:nvPicPr>
        <p:blipFill>
          <a:blip r:embed="rId2"/>
          <a:srcRect/>
          <a:stretch>
            <a:fillRect/>
          </a:stretch>
        </p:blipFill>
        <p:spPr bwMode="auto">
          <a:xfrm>
            <a:off x="179388" y="785794"/>
            <a:ext cx="8678892" cy="5286412"/>
          </a:xfrm>
          <a:prstGeom prst="rect">
            <a:avLst/>
          </a:prstGeom>
          <a:noFill/>
          <a:ln w="9525">
            <a:noFill/>
            <a:miter lim="800000"/>
            <a:headEnd/>
            <a:tailEnd/>
          </a:ln>
          <a:effectLst/>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5C4C8D6E-D0BE-4820-B613-133EB3E7C22D}" type="datetime5">
              <a:rPr lang="en-US" smtClean="0">
                <a:latin typeface="Arial" pitchFamily="34" charset="0"/>
              </a:rPr>
              <a:pPr/>
              <a:t>29-Dec-23</a:t>
            </a:fld>
            <a:endParaRPr lang="en-US">
              <a:latin typeface="Arial" pitchFamily="34" charset="0"/>
            </a:endParaRPr>
          </a:p>
        </p:txBody>
      </p:sp>
      <p:sp>
        <p:nvSpPr>
          <p:cNvPr id="31747" name="Rectangle 2"/>
          <p:cNvSpPr>
            <a:spLocks noGrp="1" noChangeArrowheads="1"/>
          </p:cNvSpPr>
          <p:nvPr>
            <p:ph type="title"/>
          </p:nvPr>
        </p:nvSpPr>
        <p:spPr>
          <a:xfrm>
            <a:off x="381000" y="2286000"/>
            <a:ext cx="8510588" cy="1325563"/>
          </a:xfrm>
        </p:spPr>
        <p:txBody>
          <a:bodyPr/>
          <a:lstStyle/>
          <a:p>
            <a:r>
              <a:rPr lang="en-US" sz="6000"/>
              <a:t>Thank you</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fld id="{1D178F04-091B-4E85-BB9C-FC87F4C17B34}" type="datetime5">
              <a:rPr lang="en-US" smtClean="0"/>
              <a:pPr/>
              <a:t>29-Dec-23</a:t>
            </a:fld>
            <a:endParaRPr lang="en-US"/>
          </a:p>
        </p:txBody>
      </p:sp>
      <p:sp>
        <p:nvSpPr>
          <p:cNvPr id="14339" name="Rectangle 2"/>
          <p:cNvSpPr>
            <a:spLocks noGrp="1" noChangeArrowheads="1"/>
          </p:cNvSpPr>
          <p:nvPr>
            <p:ph type="title"/>
          </p:nvPr>
        </p:nvSpPr>
        <p:spPr>
          <a:xfrm>
            <a:off x="457200" y="150813"/>
            <a:ext cx="8258175" cy="1046162"/>
          </a:xfrm>
        </p:spPr>
        <p:txBody>
          <a:bodyPr/>
          <a:lstStyle/>
          <a:p>
            <a:pPr eaLnBrk="1" hangingPunct="1"/>
            <a:r>
              <a:rPr lang="en-US" sz="4000"/>
              <a:t>Outcome Based Education (OBE)</a:t>
            </a:r>
          </a:p>
        </p:txBody>
      </p:sp>
      <p:sp>
        <p:nvSpPr>
          <p:cNvPr id="14340" name="Rectangle 3"/>
          <p:cNvSpPr>
            <a:spLocks noGrp="1" noChangeArrowheads="1"/>
          </p:cNvSpPr>
          <p:nvPr>
            <p:ph type="body" idx="1"/>
          </p:nvPr>
        </p:nvSpPr>
        <p:spPr>
          <a:xfrm>
            <a:off x="457200" y="1196975"/>
            <a:ext cx="8472488" cy="5138738"/>
          </a:xfrm>
        </p:spPr>
        <p:txBody>
          <a:bodyPr/>
          <a:lstStyle/>
          <a:p>
            <a:pPr eaLnBrk="1" hangingPunct="1"/>
            <a:r>
              <a:rPr lang="en-US"/>
              <a:t>Starting with a </a:t>
            </a:r>
            <a:r>
              <a:rPr lang="en-US" sz="6600">
                <a:solidFill>
                  <a:srgbClr val="FD1503"/>
                </a:solidFill>
              </a:rPr>
              <a:t>clear picture </a:t>
            </a:r>
            <a:r>
              <a:rPr lang="en-US"/>
              <a:t>of what is important for students to be </a:t>
            </a:r>
            <a:r>
              <a:rPr lang="en-US" sz="6600">
                <a:solidFill>
                  <a:srgbClr val="FD1503"/>
                </a:solidFill>
              </a:rPr>
              <a:t>able to do</a:t>
            </a:r>
            <a:r>
              <a:rPr lang="en-US"/>
              <a:t>…</a:t>
            </a:r>
          </a:p>
          <a:p>
            <a:pPr eaLnBrk="1" hangingPunct="1"/>
            <a:r>
              <a:rPr lang="en-US">
                <a:latin typeface="Calibri" pitchFamily="34" charset="0"/>
              </a:rPr>
              <a:t>Then organizing the </a:t>
            </a:r>
            <a:r>
              <a:rPr lang="en-US" sz="6000">
                <a:solidFill>
                  <a:srgbClr val="FF0000"/>
                </a:solidFill>
                <a:latin typeface="Calibri" pitchFamily="34" charset="0"/>
              </a:rPr>
              <a:t>curriculum</a:t>
            </a:r>
            <a:r>
              <a:rPr lang="en-US">
                <a:latin typeface="Calibri" pitchFamily="34" charset="0"/>
              </a:rPr>
              <a:t>, </a:t>
            </a:r>
            <a:r>
              <a:rPr lang="en-US" sz="5400">
                <a:solidFill>
                  <a:srgbClr val="0070C0"/>
                </a:solidFill>
                <a:latin typeface="Calibri" pitchFamily="34" charset="0"/>
              </a:rPr>
              <a:t>delivery</a:t>
            </a:r>
            <a:r>
              <a:rPr lang="en-US">
                <a:solidFill>
                  <a:srgbClr val="0070C0"/>
                </a:solidFill>
                <a:latin typeface="Calibri" pitchFamily="34" charset="0"/>
              </a:rPr>
              <a:t> </a:t>
            </a:r>
            <a:r>
              <a:rPr lang="en-US">
                <a:latin typeface="Calibri" pitchFamily="34" charset="0"/>
              </a:rPr>
              <a:t>and </a:t>
            </a:r>
            <a:r>
              <a:rPr lang="en-US" sz="5400">
                <a:solidFill>
                  <a:srgbClr val="00B050"/>
                </a:solidFill>
                <a:latin typeface="Calibri" pitchFamily="34" charset="0"/>
              </a:rPr>
              <a:t>assessment</a:t>
            </a:r>
            <a:r>
              <a:rPr lang="en-US">
                <a:latin typeface="Calibri" pitchFamily="34" charset="0"/>
              </a:rPr>
              <a:t> to make sure learning happens…</a:t>
            </a:r>
          </a:p>
          <a:p>
            <a:pPr eaLnBrk="1" hangingPunct="1"/>
            <a:endParaRPr lang="en-US"/>
          </a:p>
        </p:txBody>
      </p:sp>
    </p:spTree>
  </p:cSld>
  <p:clrMapOvr>
    <a:masterClrMapping/>
  </p:clrMapOvr>
  <p:transition advClick="0"/>
</p:sld>
</file>

<file path=ppt/theme/theme1.xml><?xml version="1.0" encoding="utf-8"?>
<a:theme xmlns:a="http://schemas.openxmlformats.org/drawingml/2006/main" name="krp1">
  <a:themeElements>
    <a:clrScheme name="">
      <a:dk1>
        <a:srgbClr val="000066"/>
      </a:dk1>
      <a:lt1>
        <a:srgbClr val="FFFFFF"/>
      </a:lt1>
      <a:dk2>
        <a:srgbClr val="3333CC"/>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fontScheme name="krp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rp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rp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rp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rp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rp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rp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rp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rp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rp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rp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rp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rp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krp1</Template>
  <TotalTime>7177</TotalTime>
  <Words>4272</Words>
  <Application>Microsoft Office PowerPoint</Application>
  <PresentationFormat>On-screen Show (4:3)</PresentationFormat>
  <Paragraphs>768</Paragraphs>
  <Slides>87</Slides>
  <Notes>33</Notes>
  <HiddenSlides>0</HiddenSlides>
  <MMClips>0</MMClips>
  <ScaleCrop>false</ScaleCrop>
  <HeadingPairs>
    <vt:vector size="4" baseType="variant">
      <vt:variant>
        <vt:lpstr>Theme</vt:lpstr>
      </vt:variant>
      <vt:variant>
        <vt:i4>2</vt:i4>
      </vt:variant>
      <vt:variant>
        <vt:lpstr>Slide Titles</vt:lpstr>
      </vt:variant>
      <vt:variant>
        <vt:i4>87</vt:i4>
      </vt:variant>
    </vt:vector>
  </HeadingPairs>
  <TitlesOfParts>
    <vt:vector size="89" baseType="lpstr">
      <vt:lpstr>krp1</vt:lpstr>
      <vt:lpstr>Custom Design</vt:lpstr>
      <vt:lpstr>Slide 1</vt:lpstr>
      <vt:lpstr>   Outcomes Education and Curriculum Design  Dr S.BASKAR, BOYSCAST Fellow Dean (R&amp;D) Professor  of Electrical &amp; Electronics Engineering Thiagarajar College of Engineering Madurai   </vt:lpstr>
      <vt:lpstr>Session Outcomes</vt:lpstr>
      <vt:lpstr>Contents</vt:lpstr>
      <vt:lpstr>Traditional  Curriculum design</vt:lpstr>
      <vt:lpstr>Traditional  Curriculum Design- Problems </vt:lpstr>
      <vt:lpstr>Regulations</vt:lpstr>
      <vt:lpstr>Traditional Education</vt:lpstr>
      <vt:lpstr>Outcome Based Education (OBE)</vt:lpstr>
      <vt:lpstr>Course, Degree, Programme </vt:lpstr>
      <vt:lpstr>Outcome Based Education (OBE)</vt:lpstr>
      <vt:lpstr>Why OBE</vt:lpstr>
      <vt:lpstr>Traditional Education</vt:lpstr>
      <vt:lpstr>Outcome Based Education</vt:lpstr>
      <vt:lpstr>Input-Output-Outcomes</vt:lpstr>
      <vt:lpstr>OBE Principles</vt:lpstr>
      <vt:lpstr> Benefits of OBE  -Teacher</vt:lpstr>
      <vt:lpstr> Benefits of OBE  -Teacher</vt:lpstr>
      <vt:lpstr>Keys of OBE System  (William G. Spady)</vt:lpstr>
      <vt:lpstr>OBE -5 D’s</vt:lpstr>
      <vt:lpstr> OBE  Assumptions  </vt:lpstr>
      <vt:lpstr> Key Components of OBE</vt:lpstr>
      <vt:lpstr> VISION AND MISSION OF THE INSTITUTION   </vt:lpstr>
      <vt:lpstr> Department - VISION AND MISSION    </vt:lpstr>
      <vt:lpstr>Programme Educational Objectives (PEOs)</vt:lpstr>
      <vt:lpstr>Program Educational objectives (PEOs) –An Example</vt:lpstr>
      <vt:lpstr>PEOs</vt:lpstr>
      <vt:lpstr>Graduate Attributes (GAs)</vt:lpstr>
      <vt:lpstr> Summary of  Graduate Attributes </vt:lpstr>
      <vt:lpstr>IEA-Graduate Attributes Ver-3.0</vt:lpstr>
      <vt:lpstr>IEA-Graduate Attributes Ver-3.0</vt:lpstr>
      <vt:lpstr>IEA-Graduate Attributes Ver-3.0</vt:lpstr>
      <vt:lpstr> Programme Outcomes (POs)</vt:lpstr>
      <vt:lpstr> Programme Outcomes -Guidelines </vt:lpstr>
      <vt:lpstr>Programme Outcomes –Contd.</vt:lpstr>
      <vt:lpstr> PROGRAMME SPECIFIC CRITERIA (PSC)</vt:lpstr>
      <vt:lpstr> PROGRAMME SPECIFIC CRITERIA</vt:lpstr>
      <vt:lpstr> PROGRAMME SPECIFIC CRITERIA</vt:lpstr>
      <vt:lpstr> Course Outcomes</vt:lpstr>
      <vt:lpstr>OBE Design</vt:lpstr>
      <vt:lpstr> Mapping between PEOs,POs and COs</vt:lpstr>
      <vt:lpstr>Content delivery </vt:lpstr>
      <vt:lpstr> Assessment  Tools</vt:lpstr>
      <vt:lpstr> Assessment  Tools</vt:lpstr>
      <vt:lpstr>Assessment methods and tools</vt:lpstr>
      <vt:lpstr> Rubrics </vt:lpstr>
      <vt:lpstr>Generic or Task Specific ?</vt:lpstr>
      <vt:lpstr>Slide 48</vt:lpstr>
      <vt:lpstr>PEO Assessment tools</vt:lpstr>
      <vt:lpstr>Outline </vt:lpstr>
      <vt:lpstr>AICTE ERP</vt:lpstr>
      <vt:lpstr>AICTE-ERP</vt:lpstr>
      <vt:lpstr>Assessment </vt:lpstr>
      <vt:lpstr>Various Assessment methods</vt:lpstr>
      <vt:lpstr>Assessment methods and tools</vt:lpstr>
      <vt:lpstr> Present examination system</vt:lpstr>
      <vt:lpstr>Present CO-PO mapping</vt:lpstr>
      <vt:lpstr>Mapping POs with Assessment</vt:lpstr>
      <vt:lpstr>Two step mapping process</vt:lpstr>
      <vt:lpstr>Competencies To be attained (CA)</vt:lpstr>
      <vt:lpstr>Slide 61</vt:lpstr>
      <vt:lpstr>Slide 62</vt:lpstr>
      <vt:lpstr>Performance Indicator (PIs)</vt:lpstr>
      <vt:lpstr>PO–CA-PI- Assesment</vt:lpstr>
      <vt:lpstr>POs and Assessment</vt:lpstr>
      <vt:lpstr>Assessment Planning -1</vt:lpstr>
      <vt:lpstr>Assessment Planning -2</vt:lpstr>
      <vt:lpstr>Assessment methods and KL</vt:lpstr>
      <vt:lpstr>Assessment Planning -3</vt:lpstr>
      <vt:lpstr> Rubrics </vt:lpstr>
      <vt:lpstr>Generic or Task Specific ?</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Thank you</vt:lpstr>
    </vt:vector>
  </TitlesOfParts>
  <Company>tce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Courses</dc:title>
  <dc:creator>IP ECE TCE</dc:creator>
  <cp:lastModifiedBy>web</cp:lastModifiedBy>
  <cp:revision>1017</cp:revision>
  <dcterms:created xsi:type="dcterms:W3CDTF">2004-01-08T23:39:04Z</dcterms:created>
  <dcterms:modified xsi:type="dcterms:W3CDTF">2023-12-29T09:11:22Z</dcterms:modified>
</cp:coreProperties>
</file>